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9" r:id="rId5"/>
    <p:sldId id="270" r:id="rId6"/>
    <p:sldId id="257" r:id="rId7"/>
    <p:sldId id="258" r:id="rId8"/>
    <p:sldId id="262" r:id="rId9"/>
    <p:sldId id="271" r:id="rId10"/>
    <p:sldId id="260" r:id="rId11"/>
    <p:sldId id="263" r:id="rId12"/>
    <p:sldId id="264" r:id="rId13"/>
    <p:sldId id="265" r:id="rId14"/>
    <p:sldId id="268" r:id="rId15"/>
    <p:sldId id="266" r:id="rId16"/>
    <p:sldId id="267"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67BD0B7-2351-4D7C-AE19-ACED96657408}" type="datetimeFigureOut">
              <a:rPr lang="en-US" smtClean="0"/>
              <a:pPr/>
              <a:t>1/28/2016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97729A4-085F-4462-8F4F-09220AFBE5E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BD0B7-2351-4D7C-AE19-ACED9665740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BD0B7-2351-4D7C-AE19-ACED9665740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7BD0B7-2351-4D7C-AE19-ACED9665740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7BD0B7-2351-4D7C-AE19-ACED9665740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97729A4-085F-4462-8F4F-09220AFBE5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7BD0B7-2351-4D7C-AE19-ACED9665740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7BD0B7-2351-4D7C-AE19-ACED96657408}"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7BD0B7-2351-4D7C-AE19-ACED96657408}"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BD0B7-2351-4D7C-AE19-ACED96657408}"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7BD0B7-2351-4D7C-AE19-ACED9665740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7BD0B7-2351-4D7C-AE19-ACED9665740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29A4-085F-4462-8F4F-09220AFBE5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67BD0B7-2351-4D7C-AE19-ACED96657408}" type="datetimeFigureOut">
              <a:rPr lang="en-US" smtClean="0"/>
              <a:pPr/>
              <a:t>1/28/2016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7729A4-085F-4462-8F4F-09220AFBE5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mberoneal.com/wp-content/uploads/2010/08/Salt-shaker.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ixane.com/shots/fantastic-ocean-3d-screensaver-64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62000" y="3581400"/>
            <a:ext cx="7772400" cy="1470025"/>
          </a:xfrm>
        </p:spPr>
        <p:txBody>
          <a:bodyPr>
            <a:noAutofit/>
          </a:bodyPr>
          <a:lstStyle/>
          <a:p>
            <a:r>
              <a:rPr lang="en-US" sz="9600" dirty="0" smtClean="0">
                <a:solidFill>
                  <a:schemeClr val="bg1">
                    <a:lumMod val="95000"/>
                  </a:schemeClr>
                </a:solidFill>
              </a:rPr>
              <a:t>Exploring the </a:t>
            </a:r>
            <a:br>
              <a:rPr lang="en-US" sz="9600" dirty="0" smtClean="0">
                <a:solidFill>
                  <a:schemeClr val="bg1">
                    <a:lumMod val="95000"/>
                  </a:schemeClr>
                </a:solidFill>
              </a:rPr>
            </a:br>
            <a:r>
              <a:rPr lang="en-US" sz="9600" dirty="0" smtClean="0">
                <a:solidFill>
                  <a:schemeClr val="bg1">
                    <a:lumMod val="95000"/>
                  </a:schemeClr>
                </a:solidFill>
              </a:rPr>
              <a:t>Oceans</a:t>
            </a:r>
            <a:endParaRPr lang="en-US" sz="9600" dirty="0">
              <a:solidFill>
                <a:schemeClr val="bg1">
                  <a:lumMod val="95000"/>
                </a:schemeClr>
              </a:solidFill>
            </a:endParaRPr>
          </a:p>
        </p:txBody>
      </p:sp>
      <p:sp>
        <p:nvSpPr>
          <p:cNvPr id="3" name="Subtitle 2"/>
          <p:cNvSpPr>
            <a:spLocks noGrp="1"/>
          </p:cNvSpPr>
          <p:nvPr>
            <p:ph type="subTitle" idx="1"/>
          </p:nvPr>
        </p:nvSpPr>
        <p:spPr>
          <a:xfrm>
            <a:off x="1371600" y="3331698"/>
            <a:ext cx="6400800" cy="2688102"/>
          </a:xfrm>
        </p:spPr>
        <p:txBody>
          <a:bodyPr/>
          <a:lstStyle/>
          <a:p>
            <a:endParaRPr lang="en-US" dirty="0" smtClean="0"/>
          </a:p>
          <a:p>
            <a:endParaRPr lang="en-US" dirty="0"/>
          </a:p>
          <a:p>
            <a:endParaRPr lang="en-US" dirty="0" smtClean="0"/>
          </a:p>
          <a:p>
            <a:r>
              <a:rPr lang="en-US" dirty="0" smtClean="0"/>
              <a:t>Chapter </a:t>
            </a:r>
            <a:r>
              <a:rPr lang="en-US" dirty="0" smtClean="0"/>
              <a:t>13</a:t>
            </a:r>
          </a:p>
          <a:p>
            <a:r>
              <a:rPr lang="en-US" dirty="0" smtClean="0"/>
              <a:t>Section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l"/>
            <a:r>
              <a:rPr lang="en-US" dirty="0" smtClean="0">
                <a:solidFill>
                  <a:srgbClr val="FFC000"/>
                </a:solidFill>
              </a:rPr>
              <a:t>Sodium and chlorine are the two most abundant elements in the ocean.</a:t>
            </a:r>
            <a:endParaRPr lang="en-US" dirty="0">
              <a:solidFill>
                <a:srgbClr val="FFC000"/>
              </a:solidFill>
            </a:endParaRPr>
          </a:p>
        </p:txBody>
      </p:sp>
      <p:sp>
        <p:nvSpPr>
          <p:cNvPr id="3" name="Content Placeholder 2"/>
          <p:cNvSpPr>
            <a:spLocks noGrp="1"/>
          </p:cNvSpPr>
          <p:nvPr>
            <p:ph idx="1"/>
          </p:nvPr>
        </p:nvSpPr>
        <p:spPr>
          <a:xfrm>
            <a:off x="457200" y="1828800"/>
            <a:ext cx="8229600" cy="4709160"/>
          </a:xfrm>
        </p:spPr>
        <p:txBody>
          <a:bodyPr/>
          <a:lstStyle/>
          <a:p>
            <a:r>
              <a:rPr lang="en-US" dirty="0" smtClean="0"/>
              <a:t>This makes sodium chloride (</a:t>
            </a:r>
            <a:r>
              <a:rPr lang="en-US" dirty="0" err="1" smtClean="0"/>
              <a:t>NaCl</a:t>
            </a:r>
            <a:r>
              <a:rPr lang="en-US" dirty="0" smtClean="0"/>
              <a:t>) the most abundant compound in the ocean.</a:t>
            </a:r>
            <a:endParaRPr lang="en-US" dirty="0"/>
          </a:p>
        </p:txBody>
      </p:sp>
      <p:pic>
        <p:nvPicPr>
          <p:cNvPr id="30722" name="Picture 2" descr="http://t3.gstatic.com/images?q=tbn:ANd9GcTvXNEUH_r5AJv-Bn2V5gqbnCI6E6KAqihbOi4lfzJk3B69cnNR&amp;t=1"/>
          <p:cNvPicPr>
            <a:picLocks noChangeAspect="1" noChangeArrowheads="1"/>
          </p:cNvPicPr>
          <p:nvPr/>
        </p:nvPicPr>
        <p:blipFill>
          <a:blip r:embed="rId2" cstate="print"/>
          <a:srcRect/>
          <a:stretch>
            <a:fillRect/>
          </a:stretch>
        </p:blipFill>
        <p:spPr bwMode="auto">
          <a:xfrm>
            <a:off x="0" y="4038600"/>
            <a:ext cx="2314575" cy="1981201"/>
          </a:xfrm>
          <a:prstGeom prst="rect">
            <a:avLst/>
          </a:prstGeom>
          <a:noFill/>
        </p:spPr>
      </p:pic>
      <p:pic>
        <p:nvPicPr>
          <p:cNvPr id="30724" name="Picture 4" descr="http://1.bp.blogspot.com/__9CcCLIPi48/TGgiRpI0FCI/AAAAAAAAChI/-JxLzLS22VE/s1600/sodium_chloride_salt.jpg"/>
          <p:cNvPicPr>
            <a:picLocks noChangeAspect="1" noChangeArrowheads="1"/>
          </p:cNvPicPr>
          <p:nvPr/>
        </p:nvPicPr>
        <p:blipFill>
          <a:blip r:embed="rId3" cstate="print"/>
          <a:srcRect/>
          <a:stretch>
            <a:fillRect/>
          </a:stretch>
        </p:blipFill>
        <p:spPr bwMode="auto">
          <a:xfrm>
            <a:off x="5715000" y="3429000"/>
            <a:ext cx="3429000" cy="3048001"/>
          </a:xfrm>
          <a:prstGeom prst="rect">
            <a:avLst/>
          </a:prstGeom>
          <a:noFill/>
        </p:spPr>
      </p:pic>
      <p:pic>
        <p:nvPicPr>
          <p:cNvPr id="30726" name="Picture 6" descr="http://vinstan.wikispaces.com/file/view/Formation-Sodium-Chloride.gif/46391847/Formation-Sodium-Chloride.gif"/>
          <p:cNvPicPr>
            <a:picLocks noChangeAspect="1" noChangeArrowheads="1"/>
          </p:cNvPicPr>
          <p:nvPr/>
        </p:nvPicPr>
        <p:blipFill>
          <a:blip r:embed="rId4" cstate="print"/>
          <a:srcRect/>
          <a:stretch>
            <a:fillRect/>
          </a:stretch>
        </p:blipFill>
        <p:spPr bwMode="auto">
          <a:xfrm>
            <a:off x="2286000" y="2971800"/>
            <a:ext cx="3203864" cy="3524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Pleasure or habit?">
            <a:hlinkClick r:id="rId2" tooltip="Salt shaker"/>
          </p:cNvPr>
          <p:cNvPicPr>
            <a:picLocks noChangeAspect="1" noChangeArrowheads="1"/>
          </p:cNvPicPr>
          <p:nvPr/>
        </p:nvPicPr>
        <p:blipFill>
          <a:blip r:embed="rId3" cstate="print"/>
          <a:srcRect/>
          <a:stretch>
            <a:fillRect/>
          </a:stretch>
        </p:blipFill>
        <p:spPr bwMode="auto">
          <a:xfrm>
            <a:off x="1752600" y="3200400"/>
            <a:ext cx="2333625" cy="1952625"/>
          </a:xfrm>
          <a:prstGeom prst="rect">
            <a:avLst/>
          </a:prstGeom>
          <a:noFill/>
        </p:spPr>
      </p:pic>
      <p:sp>
        <p:nvSpPr>
          <p:cNvPr id="2" name="Title 1"/>
          <p:cNvSpPr>
            <a:spLocks noGrp="1"/>
          </p:cNvSpPr>
          <p:nvPr>
            <p:ph type="title"/>
          </p:nvPr>
        </p:nvSpPr>
        <p:spPr/>
        <p:txBody>
          <a:bodyPr/>
          <a:lstStyle/>
          <a:p>
            <a:r>
              <a:rPr lang="en-US" dirty="0" smtClean="0">
                <a:solidFill>
                  <a:schemeClr val="tx1"/>
                </a:solidFill>
              </a:rPr>
              <a:t>Salinity</a:t>
            </a:r>
            <a:endParaRPr lang="en-US" dirty="0">
              <a:solidFill>
                <a:schemeClr val="tx1"/>
              </a:solidFill>
            </a:endParaRPr>
          </a:p>
        </p:txBody>
      </p:sp>
      <p:sp>
        <p:nvSpPr>
          <p:cNvPr id="3" name="Content Placeholder 2"/>
          <p:cNvSpPr>
            <a:spLocks noGrp="1"/>
          </p:cNvSpPr>
          <p:nvPr>
            <p:ph idx="1"/>
          </p:nvPr>
        </p:nvSpPr>
        <p:spPr>
          <a:xfrm>
            <a:off x="457200" y="1295400"/>
            <a:ext cx="8229600" cy="4709160"/>
          </a:xfrm>
        </p:spPr>
        <p:txBody>
          <a:bodyPr/>
          <a:lstStyle/>
          <a:p>
            <a:r>
              <a:rPr lang="en-US" dirty="0" smtClean="0"/>
              <a:t>The amount of dissolved solids in a given amount of liquid.</a:t>
            </a:r>
          </a:p>
          <a:p>
            <a:endParaRPr lang="en-US" dirty="0" smtClean="0"/>
          </a:p>
          <a:p>
            <a:r>
              <a:rPr lang="en-US" dirty="0" smtClean="0"/>
              <a:t>Which has a higher salinity?</a:t>
            </a:r>
          </a:p>
          <a:p>
            <a:endParaRPr lang="en-US" dirty="0" smtClean="0"/>
          </a:p>
          <a:p>
            <a:endParaRPr lang="en-US" dirty="0" smtClean="0"/>
          </a:p>
          <a:p>
            <a:pPr>
              <a:buNone/>
            </a:pPr>
            <a:r>
              <a:rPr lang="en-US" dirty="0" smtClean="0"/>
              <a:t>                                          OR</a:t>
            </a:r>
            <a:endParaRPr lang="en-US" dirty="0"/>
          </a:p>
        </p:txBody>
      </p:sp>
      <p:pic>
        <p:nvPicPr>
          <p:cNvPr id="32772" name="Picture 4" descr="http://upload.wikimedia.org/wikipedia/commons/1/11/Glass-of-water.jpg"/>
          <p:cNvPicPr>
            <a:picLocks noChangeAspect="1" noChangeArrowheads="1"/>
          </p:cNvPicPr>
          <p:nvPr/>
        </p:nvPicPr>
        <p:blipFill>
          <a:blip r:embed="rId4" cstate="print"/>
          <a:srcRect/>
          <a:stretch>
            <a:fillRect/>
          </a:stretch>
        </p:blipFill>
        <p:spPr bwMode="auto">
          <a:xfrm>
            <a:off x="228600" y="4467224"/>
            <a:ext cx="1631675" cy="2390776"/>
          </a:xfrm>
          <a:prstGeom prst="rect">
            <a:avLst/>
          </a:prstGeom>
          <a:noFill/>
        </p:spPr>
      </p:pic>
      <p:pic>
        <p:nvPicPr>
          <p:cNvPr id="7" name="Picture 4" descr="http://upload.wikimedia.org/wikipedia/commons/1/11/Glass-of-water.jpg"/>
          <p:cNvPicPr>
            <a:picLocks noChangeAspect="1" noChangeArrowheads="1"/>
          </p:cNvPicPr>
          <p:nvPr/>
        </p:nvPicPr>
        <p:blipFill>
          <a:blip r:embed="rId4" cstate="print"/>
          <a:srcRect/>
          <a:stretch>
            <a:fillRect/>
          </a:stretch>
        </p:blipFill>
        <p:spPr bwMode="auto">
          <a:xfrm>
            <a:off x="6400800" y="4267200"/>
            <a:ext cx="1631675" cy="2390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Salinity of the Ocean</a:t>
            </a:r>
            <a:endParaRPr lang="en-US" dirty="0"/>
          </a:p>
        </p:txBody>
      </p:sp>
      <p:sp>
        <p:nvSpPr>
          <p:cNvPr id="3" name="Content Placeholder 2"/>
          <p:cNvSpPr>
            <a:spLocks noGrp="1"/>
          </p:cNvSpPr>
          <p:nvPr>
            <p:ph idx="1"/>
          </p:nvPr>
        </p:nvSpPr>
        <p:spPr>
          <a:xfrm>
            <a:off x="457200" y="1371600"/>
            <a:ext cx="8229600" cy="4709160"/>
          </a:xfrm>
        </p:spPr>
        <p:txBody>
          <a:bodyPr/>
          <a:lstStyle/>
          <a:p>
            <a:r>
              <a:rPr lang="en-US" dirty="0" smtClean="0"/>
              <a:t>Do you see any patterns?</a:t>
            </a:r>
            <a:endParaRPr lang="en-US" dirty="0"/>
          </a:p>
        </p:txBody>
      </p:sp>
      <p:pic>
        <p:nvPicPr>
          <p:cNvPr id="33796" name="Picture 4" descr="http://www.sciencelearn.org.nz/var/sciencelearn/storage/images/contexts/the-ocean-in-action/sci-media/images/map-of-ocean-salinity/245815-1-eng-NZ/Map-of-ocean-salinity.jpg"/>
          <p:cNvPicPr>
            <a:picLocks noChangeAspect="1" noChangeArrowheads="1"/>
          </p:cNvPicPr>
          <p:nvPr/>
        </p:nvPicPr>
        <p:blipFill>
          <a:blip r:embed="rId2" cstate="print"/>
          <a:srcRect/>
          <a:stretch>
            <a:fillRect/>
          </a:stretch>
        </p:blipFill>
        <p:spPr bwMode="auto">
          <a:xfrm>
            <a:off x="1371600" y="2552699"/>
            <a:ext cx="6457950" cy="43053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district.sbschools.net/ite/help/photostory/WhiteBackgroun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4818" name="Picture 2" descr="http://serc.carleton.edu/images/eslabs/corals/global_avg_salinity.gif"/>
          <p:cNvPicPr>
            <a:picLocks noChangeAspect="1" noChangeArrowheads="1"/>
          </p:cNvPicPr>
          <p:nvPr/>
        </p:nvPicPr>
        <p:blipFill>
          <a:blip r:embed="rId3" cstate="print"/>
          <a:srcRect/>
          <a:stretch>
            <a:fillRect/>
          </a:stretch>
        </p:blipFill>
        <p:spPr bwMode="auto">
          <a:xfrm>
            <a:off x="2133600" y="1295400"/>
            <a:ext cx="7010400" cy="4946073"/>
          </a:xfrm>
          <a:prstGeom prst="rect">
            <a:avLst/>
          </a:prstGeom>
          <a:noFill/>
        </p:spPr>
      </p:pic>
      <p:sp>
        <p:nvSpPr>
          <p:cNvPr id="2" name="Title 1"/>
          <p:cNvSpPr>
            <a:spLocks noGrp="1"/>
          </p:cNvSpPr>
          <p:nvPr>
            <p:ph type="title"/>
          </p:nvPr>
        </p:nvSpPr>
        <p:spPr>
          <a:xfrm>
            <a:off x="533400" y="0"/>
            <a:ext cx="8229600" cy="1143000"/>
          </a:xfrm>
        </p:spPr>
        <p:txBody>
          <a:bodyPr/>
          <a:lstStyle/>
          <a:p>
            <a:r>
              <a:rPr lang="en-US" dirty="0" smtClean="0"/>
              <a:t>Climate affects salinity.</a:t>
            </a:r>
            <a:endParaRPr lang="en-US" dirty="0"/>
          </a:p>
        </p:txBody>
      </p:sp>
      <p:sp>
        <p:nvSpPr>
          <p:cNvPr id="3" name="Content Placeholder 2"/>
          <p:cNvSpPr>
            <a:spLocks noGrp="1"/>
          </p:cNvSpPr>
          <p:nvPr>
            <p:ph idx="1"/>
          </p:nvPr>
        </p:nvSpPr>
        <p:spPr>
          <a:xfrm>
            <a:off x="0" y="762000"/>
            <a:ext cx="2971800" cy="5090160"/>
          </a:xfrm>
        </p:spPr>
        <p:txBody>
          <a:bodyPr>
            <a:normAutofit fontScale="92500" lnSpcReduction="20000"/>
          </a:bodyPr>
          <a:lstStyle/>
          <a:p>
            <a:pPr>
              <a:buNone/>
            </a:pPr>
            <a:endParaRPr lang="en-US" dirty="0" smtClean="0">
              <a:solidFill>
                <a:schemeClr val="bg1"/>
              </a:solidFill>
            </a:endParaRPr>
          </a:p>
          <a:p>
            <a:r>
              <a:rPr lang="en-US" dirty="0" smtClean="0">
                <a:solidFill>
                  <a:schemeClr val="bg1"/>
                </a:solidFill>
              </a:rPr>
              <a:t>Temperature affects the evaporation rate, so the water has a higher salinity.</a:t>
            </a:r>
          </a:p>
          <a:p>
            <a:pPr>
              <a:buNone/>
            </a:pPr>
            <a:endParaRPr lang="en-US" dirty="0" smtClean="0">
              <a:solidFill>
                <a:schemeClr val="bg1"/>
              </a:solidFill>
            </a:endParaRPr>
          </a:p>
          <a:p>
            <a:r>
              <a:rPr lang="en-US" dirty="0" smtClean="0">
                <a:solidFill>
                  <a:schemeClr val="bg1"/>
                </a:solidFill>
              </a:rPr>
              <a:t>Ocean water has a lower salinity at the mouth of rivers because there is more fresh water.</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upload.wikimedia.org/wikipedia/commons/a/aa/Annual_Average_Temperature_Map.jpg"/>
          <p:cNvPicPr>
            <a:picLocks noChangeAspect="1" noChangeArrowheads="1"/>
          </p:cNvPicPr>
          <p:nvPr/>
        </p:nvPicPr>
        <p:blipFill>
          <a:blip r:embed="rId2" cstate="print"/>
          <a:srcRect/>
          <a:stretch>
            <a:fillRect/>
          </a:stretch>
        </p:blipFill>
        <p:spPr bwMode="auto">
          <a:xfrm>
            <a:off x="3118556" y="1524000"/>
            <a:ext cx="6025444" cy="46482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The Ocean Holds Heat</a:t>
            </a:r>
            <a:endParaRPr lang="en-US" dirty="0"/>
          </a:p>
        </p:txBody>
      </p:sp>
      <p:sp>
        <p:nvSpPr>
          <p:cNvPr id="3" name="Content Placeholder 2"/>
          <p:cNvSpPr>
            <a:spLocks noGrp="1"/>
          </p:cNvSpPr>
          <p:nvPr>
            <p:ph idx="1"/>
          </p:nvPr>
        </p:nvSpPr>
        <p:spPr>
          <a:xfrm>
            <a:off x="0" y="1066800"/>
            <a:ext cx="3581400" cy="3886200"/>
          </a:xfrm>
        </p:spPr>
        <p:txBody>
          <a:bodyPr/>
          <a:lstStyle/>
          <a:p>
            <a:r>
              <a:rPr lang="en-US" dirty="0" smtClean="0"/>
              <a:t>The ocean absorbs and loses heat much slower than dry land. This helps the earth hold its steady temperature.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emusiccast.info/Cool%20As%20Shit%20Black%20Background%20smooth%20red.jpg"/>
          <p:cNvPicPr>
            <a:picLocks noChangeAspect="1" noChangeArrowheads="1"/>
          </p:cNvPicPr>
          <p:nvPr/>
        </p:nvPicPr>
        <p:blipFill>
          <a:blip r:embed="rId2" cstate="print"/>
          <a:srcRect/>
          <a:stretch>
            <a:fillRect/>
          </a:stretch>
        </p:blipFill>
        <p:spPr bwMode="auto">
          <a:xfrm>
            <a:off x="0" y="-228600"/>
            <a:ext cx="9448800" cy="708660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tx1"/>
                </a:solidFill>
              </a:rPr>
              <a:t>Why is the ocean warmer near the equator?</a:t>
            </a: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pic>
        <p:nvPicPr>
          <p:cNvPr id="35842" name="Picture 2" descr="http://www.bikedenver.org/wp-content/uploads/2010/03/vernal-equinox.jpg"/>
          <p:cNvPicPr>
            <a:picLocks noChangeAspect="1" noChangeArrowheads="1"/>
          </p:cNvPicPr>
          <p:nvPr/>
        </p:nvPicPr>
        <p:blipFill>
          <a:blip r:embed="rId3" cstate="print"/>
          <a:srcRect/>
          <a:stretch>
            <a:fillRect/>
          </a:stretch>
        </p:blipFill>
        <p:spPr bwMode="auto">
          <a:xfrm>
            <a:off x="0" y="1447800"/>
            <a:ext cx="9163656" cy="541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8229600" cy="1143000"/>
          </a:xfrm>
        </p:spPr>
        <p:txBody>
          <a:bodyPr/>
          <a:lstStyle/>
          <a:p>
            <a:r>
              <a:rPr lang="en-US" dirty="0" smtClean="0">
                <a:solidFill>
                  <a:srgbClr val="FF9900"/>
                </a:solidFill>
              </a:rPr>
              <a:t>Heat Travels</a:t>
            </a:r>
            <a:endParaRPr lang="en-US" dirty="0">
              <a:solidFill>
                <a:srgbClr val="FF9900"/>
              </a:solidFill>
            </a:endParaRPr>
          </a:p>
        </p:txBody>
      </p:sp>
      <p:sp>
        <p:nvSpPr>
          <p:cNvPr id="3" name="Content Placeholder 2"/>
          <p:cNvSpPr>
            <a:spLocks noGrp="1"/>
          </p:cNvSpPr>
          <p:nvPr>
            <p:ph idx="1"/>
          </p:nvPr>
        </p:nvSpPr>
        <p:spPr>
          <a:xfrm>
            <a:off x="152400" y="1447800"/>
            <a:ext cx="2971800" cy="4709160"/>
          </a:xfrm>
        </p:spPr>
        <p:txBody>
          <a:bodyPr/>
          <a:lstStyle/>
          <a:p>
            <a:r>
              <a:rPr lang="en-US" dirty="0" smtClean="0"/>
              <a:t>The ocean also helps regulate temperatures in other parts of the world.</a:t>
            </a:r>
            <a:endParaRPr lang="en-US" dirty="0"/>
          </a:p>
        </p:txBody>
      </p:sp>
      <p:pic>
        <p:nvPicPr>
          <p:cNvPr id="1026" name="Picture 2" descr="http://www.learner.org/jnorth/images/graphics/monarch/GulfStream.jpg"/>
          <p:cNvPicPr>
            <a:picLocks noChangeAspect="1" noChangeArrowheads="1"/>
          </p:cNvPicPr>
          <p:nvPr/>
        </p:nvPicPr>
        <p:blipFill>
          <a:blip r:embed="rId2" cstate="print"/>
          <a:srcRect/>
          <a:stretch>
            <a:fillRect/>
          </a:stretch>
        </p:blipFill>
        <p:spPr bwMode="auto">
          <a:xfrm>
            <a:off x="3276600" y="914400"/>
            <a:ext cx="5867400" cy="61272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Tides</a:t>
            </a:r>
            <a:endParaRPr lang="en-US" dirty="0"/>
          </a:p>
        </p:txBody>
      </p:sp>
      <p:sp>
        <p:nvSpPr>
          <p:cNvPr id="3" name="Content Placeholder 2"/>
          <p:cNvSpPr>
            <a:spLocks noGrp="1"/>
          </p:cNvSpPr>
          <p:nvPr>
            <p:ph idx="1"/>
          </p:nvPr>
        </p:nvSpPr>
        <p:spPr/>
        <p:txBody>
          <a:bodyPr/>
          <a:lstStyle/>
          <a:p>
            <a:r>
              <a:rPr lang="en-US" dirty="0" smtClean="0"/>
              <a:t>Tides are caused by the gravitational pull from the Sun and Moon on the ocean water.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7529"/>
            <a:ext cx="7065332"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27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a:t>
            </a:r>
            <a:endParaRPr lang="en-US" dirty="0"/>
          </a:p>
        </p:txBody>
      </p:sp>
      <p:sp>
        <p:nvSpPr>
          <p:cNvPr id="3" name="Content Placeholder 2"/>
          <p:cNvSpPr>
            <a:spLocks noGrp="1"/>
          </p:cNvSpPr>
          <p:nvPr>
            <p:ph sz="half" idx="1"/>
          </p:nvPr>
        </p:nvSpPr>
        <p:spPr>
          <a:xfrm>
            <a:off x="457200" y="1066800"/>
            <a:ext cx="4038600" cy="5562600"/>
          </a:xfrm>
        </p:spPr>
        <p:txBody>
          <a:bodyPr>
            <a:normAutofit lnSpcReduction="10000"/>
          </a:bodyPr>
          <a:lstStyle/>
          <a:p>
            <a:r>
              <a:rPr lang="en-US" dirty="0" smtClean="0"/>
              <a:t>Waves are created when wind moves across the surface of water and pushes the water.  The energy from the wind is transferred to the water.  </a:t>
            </a:r>
            <a:endParaRPr lang="en-US" dirty="0"/>
          </a:p>
          <a:p>
            <a:r>
              <a:rPr lang="en-US" dirty="0" smtClean="0"/>
              <a:t>Waves can also be created when the energy from the waves created by earthquakes is transmitted to the water in the oceans.</a:t>
            </a:r>
            <a:endParaRPr lang="en-US" dirty="0"/>
          </a:p>
        </p:txBody>
      </p:sp>
      <p:sp>
        <p:nvSpPr>
          <p:cNvPr id="6" name="Content Placeholder 5"/>
          <p:cNvSpPr>
            <a:spLocks noGrp="1"/>
          </p:cNvSpPr>
          <p:nvPr>
            <p:ph sz="half" idx="2"/>
          </p:nvPr>
        </p:nvSpPr>
        <p:spPr/>
        <p:txBody>
          <a:bodyPr>
            <a:normAutofit lnSpcReduction="1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87896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56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oceans salty?</a:t>
            </a:r>
            <a:endParaRPr lang="en-US" dirty="0"/>
          </a:p>
        </p:txBody>
      </p:sp>
      <p:sp>
        <p:nvSpPr>
          <p:cNvPr id="3" name="Content Placeholder 2"/>
          <p:cNvSpPr>
            <a:spLocks noGrp="1"/>
          </p:cNvSpPr>
          <p:nvPr>
            <p:ph idx="1"/>
          </p:nvPr>
        </p:nvSpPr>
        <p:spPr/>
        <p:txBody>
          <a:bodyPr/>
          <a:lstStyle/>
          <a:p>
            <a:r>
              <a:rPr lang="en-US" dirty="0" smtClean="0"/>
              <a:t>The amount of salt in the ocean, also known as salinity, is largely caused by the runoff from rivers and streams that carry minerals into the oceans.  </a:t>
            </a:r>
          </a:p>
          <a:p>
            <a:r>
              <a:rPr lang="en-US" dirty="0" smtClean="0"/>
              <a:t>Salt is a mineral and can be found in soil and rocks.  </a:t>
            </a:r>
          </a:p>
          <a:p>
            <a:r>
              <a:rPr lang="en-US" dirty="0" smtClean="0"/>
              <a:t>The runoff of water has carried and continues to carry salt into the ocean.   </a:t>
            </a:r>
            <a:endParaRPr lang="en-US" dirty="0"/>
          </a:p>
        </p:txBody>
      </p:sp>
    </p:spTree>
    <p:extLst>
      <p:ext uri="{BB962C8B-B14F-4D97-AF65-F5344CB8AC3E}">
        <p14:creationId xmlns:p14="http://schemas.microsoft.com/office/powerpoint/2010/main" val="379467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4.bp.blogspot.com/_NPU94ZSSg3M/S6twFgbgjRI/AAAAAAAAAbc/eOZ5s6Qf7oU/s1600/map%2Bof%2Bthe%2Bcontinents.jpg"/>
          <p:cNvPicPr>
            <a:picLocks noChangeAspect="1" noChangeArrowheads="1"/>
          </p:cNvPicPr>
          <p:nvPr/>
        </p:nvPicPr>
        <p:blipFill>
          <a:blip r:embed="rId2" cstate="print"/>
          <a:srcRect/>
          <a:stretch>
            <a:fillRect/>
          </a:stretch>
        </p:blipFill>
        <p:spPr bwMode="auto">
          <a:xfrm>
            <a:off x="0" y="304801"/>
            <a:ext cx="9190220" cy="632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Water</a:t>
            </a:r>
            <a:endParaRPr lang="en-US" dirty="0"/>
          </a:p>
        </p:txBody>
      </p:sp>
      <p:sp>
        <p:nvSpPr>
          <p:cNvPr id="3" name="Content Placeholder 2"/>
          <p:cNvSpPr>
            <a:spLocks noGrp="1"/>
          </p:cNvSpPr>
          <p:nvPr>
            <p:ph idx="1"/>
          </p:nvPr>
        </p:nvSpPr>
        <p:spPr/>
        <p:txBody>
          <a:bodyPr/>
          <a:lstStyle/>
          <a:p>
            <a:r>
              <a:rPr lang="en-US" dirty="0" smtClean="0"/>
              <a:t>Salt water is dangerous for humans to drink.  </a:t>
            </a:r>
          </a:p>
          <a:p>
            <a:r>
              <a:rPr lang="en-US" dirty="0" smtClean="0"/>
              <a:t>Our bodies have a safe level of salts in them.  When people drink salt water, their body will try to get rid of the excess salt by making more water leave their body, mostly through urine.</a:t>
            </a:r>
          </a:p>
          <a:p>
            <a:r>
              <a:rPr lang="en-US" dirty="0" smtClean="0"/>
              <a:t>This is why you should never drink salt water when stranded at sea.  You may be thirsty, but by drinking salt water, you will make yourself thirstier.  Without enough water, your cells and organs cannot function properly.</a:t>
            </a:r>
            <a:endParaRPr lang="en-US" dirty="0"/>
          </a:p>
        </p:txBody>
      </p:sp>
    </p:spTree>
    <p:extLst>
      <p:ext uri="{BB962C8B-B14F-4D97-AF65-F5344CB8AC3E}">
        <p14:creationId xmlns:p14="http://schemas.microsoft.com/office/powerpoint/2010/main" val="426436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a:t>
            </a:r>
            <a:endParaRPr lang="en-US" dirty="0"/>
          </a:p>
        </p:txBody>
      </p:sp>
      <p:sp>
        <p:nvSpPr>
          <p:cNvPr id="3" name="Content Placeholder 2"/>
          <p:cNvSpPr>
            <a:spLocks noGrp="1"/>
          </p:cNvSpPr>
          <p:nvPr>
            <p:ph idx="1"/>
          </p:nvPr>
        </p:nvSpPr>
        <p:spPr/>
        <p:txBody>
          <a:bodyPr/>
          <a:lstStyle/>
          <a:p>
            <a:r>
              <a:rPr lang="en-US" dirty="0" smtClean="0"/>
              <a:t>The water cycle is the process that moves water above, below, and around the Earth in a cycle.  The water cycle has four main stages:</a:t>
            </a:r>
          </a:p>
          <a:p>
            <a:pPr lvl="1"/>
            <a:r>
              <a:rPr lang="en-US" dirty="0" smtClean="0"/>
              <a:t>Evaporation</a:t>
            </a:r>
          </a:p>
          <a:p>
            <a:pPr lvl="1"/>
            <a:r>
              <a:rPr lang="en-US" dirty="0" smtClean="0"/>
              <a:t>Condensation</a:t>
            </a:r>
          </a:p>
          <a:p>
            <a:pPr lvl="1"/>
            <a:r>
              <a:rPr lang="en-US" dirty="0" smtClean="0"/>
              <a:t>Precipitation</a:t>
            </a:r>
          </a:p>
          <a:p>
            <a:pPr lvl="1"/>
            <a:r>
              <a:rPr lang="en-US" dirty="0" smtClean="0"/>
              <a:t>Collection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5377016"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397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a:t>
            </a:r>
            <a:endParaRPr lang="en-US" dirty="0"/>
          </a:p>
        </p:txBody>
      </p:sp>
      <p:sp>
        <p:nvSpPr>
          <p:cNvPr id="3" name="Content Placeholder 2"/>
          <p:cNvSpPr>
            <a:spLocks noGrp="1"/>
          </p:cNvSpPr>
          <p:nvPr>
            <p:ph idx="1"/>
          </p:nvPr>
        </p:nvSpPr>
        <p:spPr/>
        <p:txBody>
          <a:bodyPr/>
          <a:lstStyle/>
          <a:p>
            <a:r>
              <a:rPr lang="en-US" dirty="0" smtClean="0"/>
              <a:t>The Sun heats up liquid water and causes it to evaporate.</a:t>
            </a:r>
          </a:p>
          <a:p>
            <a:r>
              <a:rPr lang="en-US" dirty="0" smtClean="0"/>
              <a:t>The water vapor, which is a gas, then rises up into the atmosphere.  </a:t>
            </a:r>
          </a:p>
          <a:p>
            <a:r>
              <a:rPr lang="en-US" dirty="0" smtClean="0"/>
              <a:t>When atmospheric conditions are right, the water vapor forms clouds as it cools.  The clouds then release water as precipitation, in the form of rain and snow.</a:t>
            </a:r>
          </a:p>
          <a:p>
            <a:endParaRPr lang="en-US" dirty="0"/>
          </a:p>
        </p:txBody>
      </p:sp>
    </p:spTree>
    <p:extLst>
      <p:ext uri="{BB962C8B-B14F-4D97-AF65-F5344CB8AC3E}">
        <p14:creationId xmlns:p14="http://schemas.microsoft.com/office/powerpoint/2010/main" val="20260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229600" cy="6080125"/>
          </a:xfrm>
        </p:spPr>
        <p:txBody>
          <a:bodyPr>
            <a:normAutofit/>
          </a:bodyPr>
          <a:lstStyle/>
          <a:p>
            <a:r>
              <a:rPr lang="en-US" dirty="0" smtClean="0"/>
              <a:t>As the water runs off, it is collected into the ground and bodies of water.  </a:t>
            </a:r>
            <a:endParaRPr lang="en-US" dirty="0"/>
          </a:p>
          <a:p>
            <a:r>
              <a:rPr lang="en-US" dirty="0" smtClean="0"/>
              <a:t>The Sun then heats the liquid water up, causing it to evaporate and the water cycle starts all over again.</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541" y="2413289"/>
            <a:ext cx="6638823"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tx1">
                    <a:lumMod val="95000"/>
                  </a:schemeClr>
                </a:solidFill>
              </a:rPr>
              <a:t>Pangaea broke apart to form our oceans that we have today.</a:t>
            </a:r>
            <a:endParaRPr lang="en-US" dirty="0">
              <a:solidFill>
                <a:schemeClr val="tx1">
                  <a:lumMod val="95000"/>
                </a:schemeClr>
              </a:solidFill>
            </a:endParaRPr>
          </a:p>
        </p:txBody>
      </p:sp>
      <p:sp>
        <p:nvSpPr>
          <p:cNvPr id="4" name="Content Placeholder 3"/>
          <p:cNvSpPr>
            <a:spLocks noGrp="1"/>
          </p:cNvSpPr>
          <p:nvPr>
            <p:ph sz="half" idx="1"/>
          </p:nvPr>
        </p:nvSpPr>
        <p:spPr/>
        <p:txBody>
          <a:bodyPr/>
          <a:lstStyle/>
          <a:p>
            <a:r>
              <a:rPr lang="en-US" dirty="0" smtClean="0"/>
              <a:t>The first oceans began to form sometime before 4 billion years ago, as the Earth cooled enough for water vapor to condense and fall as rain.</a:t>
            </a:r>
            <a:endParaRPr lang="en-US" dirty="0"/>
          </a:p>
        </p:txBody>
      </p:sp>
      <p:sp>
        <p:nvSpPr>
          <p:cNvPr id="5" name="Content Placeholder 4"/>
          <p:cNvSpPr>
            <a:spLocks noGrp="1"/>
          </p:cNvSpPr>
          <p:nvPr>
            <p:ph sz="half" idx="2"/>
          </p:nvPr>
        </p:nvSpPr>
        <p:spPr/>
        <p:txBody>
          <a:bodyPr/>
          <a:lstStyle/>
          <a:p>
            <a:endParaRPr lang="en-US"/>
          </a:p>
        </p:txBody>
      </p:sp>
      <p:pic>
        <p:nvPicPr>
          <p:cNvPr id="28676" name="Picture 4" descr="http://geology.com/pangea-continental-drift.gif"/>
          <p:cNvPicPr>
            <a:picLocks noChangeAspect="1" noChangeArrowheads="1"/>
          </p:cNvPicPr>
          <p:nvPr/>
        </p:nvPicPr>
        <p:blipFill>
          <a:blip r:embed="rId2" cstate="print"/>
          <a:srcRect/>
          <a:stretch>
            <a:fillRect/>
          </a:stretch>
        </p:blipFill>
        <p:spPr bwMode="auto">
          <a:xfrm>
            <a:off x="4953001" y="1621392"/>
            <a:ext cx="4191000" cy="52366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In addition to being vital to life, water plays a significant role in many of  Earth’s processes.  Almost 80% of Earth is covered by water.  </a:t>
            </a:r>
          </a:p>
          <a:p>
            <a:r>
              <a:rPr lang="en-US" dirty="0" smtClean="0"/>
              <a:t>Salt water makes up 97% of all the water on Earth</a:t>
            </a:r>
          </a:p>
          <a:p>
            <a:r>
              <a:rPr lang="en-US" dirty="0" smtClean="0"/>
              <a:t>2% is frozen in ice caps and glaciers</a:t>
            </a:r>
          </a:p>
          <a:p>
            <a:r>
              <a:rPr lang="en-US" dirty="0" smtClean="0"/>
              <a:t>1% is fresh water.  (This is the only water humans can drink).</a:t>
            </a:r>
          </a:p>
          <a:p>
            <a:endParaRPr lang="en-US" dirty="0"/>
          </a:p>
        </p:txBody>
      </p:sp>
    </p:spTree>
    <p:extLst>
      <p:ext uri="{BB962C8B-B14F-4D97-AF65-F5344CB8AC3E}">
        <p14:creationId xmlns:p14="http://schemas.microsoft.com/office/powerpoint/2010/main" val="428748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 a Natural Resource!</a:t>
            </a:r>
            <a:endParaRPr lang="en-US" dirty="0"/>
          </a:p>
        </p:txBody>
      </p:sp>
      <p:sp>
        <p:nvSpPr>
          <p:cNvPr id="3" name="Content Placeholder 2"/>
          <p:cNvSpPr>
            <a:spLocks noGrp="1"/>
          </p:cNvSpPr>
          <p:nvPr>
            <p:ph idx="1"/>
          </p:nvPr>
        </p:nvSpPr>
        <p:spPr/>
        <p:txBody>
          <a:bodyPr/>
          <a:lstStyle/>
          <a:p>
            <a:r>
              <a:rPr lang="en-US" dirty="0" smtClean="0"/>
              <a:t>Because fresh water must be used for other human activities like farming, we must practice conservation of fresh water.  </a:t>
            </a:r>
          </a:p>
          <a:p>
            <a:r>
              <a:rPr lang="en-US" dirty="0" smtClean="0"/>
              <a:t>There is a limited supply of fresh water on Earth.  </a:t>
            </a:r>
          </a:p>
          <a:p>
            <a:r>
              <a:rPr lang="en-US" dirty="0" smtClean="0"/>
              <a:t>In times of drought, where there is little rain, humans need to make plans to conserve water, such as not watering lawns or filling up their swimming pools.</a:t>
            </a:r>
            <a:endParaRPr lang="en-US" dirty="0"/>
          </a:p>
        </p:txBody>
      </p:sp>
    </p:spTree>
    <p:extLst>
      <p:ext uri="{BB962C8B-B14F-4D97-AF65-F5344CB8AC3E}">
        <p14:creationId xmlns:p14="http://schemas.microsoft.com/office/powerpoint/2010/main" val="345048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lumMod val="95000"/>
                  </a:schemeClr>
                </a:solidFill>
              </a:rPr>
              <a:t>71% of the Earth is WATER!</a:t>
            </a:r>
            <a:endParaRPr lang="en-US" sz="4400" dirty="0">
              <a:solidFill>
                <a:schemeClr val="tx1">
                  <a:lumMod val="95000"/>
                </a:schemeClr>
              </a:solidFill>
            </a:endParaRPr>
          </a:p>
        </p:txBody>
      </p:sp>
      <p:sp>
        <p:nvSpPr>
          <p:cNvPr id="3" name="Content Placeholder 2"/>
          <p:cNvSpPr>
            <a:spLocks noGrp="1"/>
          </p:cNvSpPr>
          <p:nvPr>
            <p:ph idx="1"/>
          </p:nvPr>
        </p:nvSpPr>
        <p:spPr/>
        <p:txBody>
          <a:bodyPr/>
          <a:lstStyle/>
          <a:p>
            <a:endParaRPr lang="en-US"/>
          </a:p>
        </p:txBody>
      </p:sp>
      <p:pic>
        <p:nvPicPr>
          <p:cNvPr id="13314" name="Picture 2" descr="http://www.ttinet.com/roshon/images/world_ocean.jpg"/>
          <p:cNvPicPr>
            <a:picLocks noChangeAspect="1" noChangeArrowheads="1"/>
          </p:cNvPicPr>
          <p:nvPr/>
        </p:nvPicPr>
        <p:blipFill>
          <a:blip r:embed="rId2" cstate="print"/>
          <a:srcRect/>
          <a:stretch>
            <a:fillRect/>
          </a:stretch>
        </p:blipFill>
        <p:spPr bwMode="auto">
          <a:xfrm>
            <a:off x="609600" y="1447800"/>
            <a:ext cx="7924800" cy="51379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l"/>
            <a:r>
              <a:rPr lang="en-US" dirty="0" smtClean="0">
                <a:solidFill>
                  <a:schemeClr val="tx1">
                    <a:lumMod val="95000"/>
                  </a:schemeClr>
                </a:solidFill>
              </a:rPr>
              <a:t>97% of the water on Earth is salt water.</a:t>
            </a:r>
            <a:endParaRPr lang="en-US" dirty="0">
              <a:solidFill>
                <a:schemeClr val="tx1">
                  <a:lumMod val="95000"/>
                </a:schemeClr>
              </a:solidFill>
            </a:endParaRPr>
          </a:p>
        </p:txBody>
      </p:sp>
      <p:sp>
        <p:nvSpPr>
          <p:cNvPr id="3" name="Content Placeholder 2"/>
          <p:cNvSpPr>
            <a:spLocks noGrp="1"/>
          </p:cNvSpPr>
          <p:nvPr>
            <p:ph idx="1"/>
          </p:nvPr>
        </p:nvSpPr>
        <p:spPr/>
        <p:txBody>
          <a:bodyPr/>
          <a:lstStyle/>
          <a:p>
            <a:endParaRPr lang="en-US"/>
          </a:p>
        </p:txBody>
      </p:sp>
      <p:pic>
        <p:nvPicPr>
          <p:cNvPr id="15362" name="Picture 2" descr="http://old.rmi.org/images/articles/ForKids/4Kids_WaterPie.gif"/>
          <p:cNvPicPr>
            <a:picLocks noChangeAspect="1" noChangeArrowheads="1"/>
          </p:cNvPicPr>
          <p:nvPr/>
        </p:nvPicPr>
        <p:blipFill>
          <a:blip r:embed="rId2" cstate="print"/>
          <a:srcRect/>
          <a:stretch>
            <a:fillRect/>
          </a:stretch>
        </p:blipFill>
        <p:spPr bwMode="auto">
          <a:xfrm>
            <a:off x="2057400" y="1828800"/>
            <a:ext cx="5257800" cy="478301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solidFill>
                  <a:srgbClr val="FFFF00"/>
                </a:solidFill>
              </a:rPr>
              <a:t>Why is it salty?</a:t>
            </a:r>
            <a:endParaRPr lang="en-US" sz="4400" dirty="0">
              <a:solidFill>
                <a:srgbClr val="FFFF00"/>
              </a:solidFill>
            </a:endParaRPr>
          </a:p>
        </p:txBody>
      </p:sp>
      <p:sp>
        <p:nvSpPr>
          <p:cNvPr id="3" name="Content Placeholder 2"/>
          <p:cNvSpPr>
            <a:spLocks noGrp="1"/>
          </p:cNvSpPr>
          <p:nvPr>
            <p:ph idx="1"/>
          </p:nvPr>
        </p:nvSpPr>
        <p:spPr>
          <a:xfrm>
            <a:off x="457200" y="990600"/>
            <a:ext cx="8229600" cy="4709160"/>
          </a:xfrm>
        </p:spPr>
        <p:txBody>
          <a:bodyPr/>
          <a:lstStyle/>
          <a:p>
            <a:r>
              <a:rPr lang="en-US" dirty="0" smtClean="0"/>
              <a:t>When water drains from land it weathers rock and dissolves minerals, carrying them to the ocean.</a:t>
            </a:r>
          </a:p>
          <a:p>
            <a:r>
              <a:rPr lang="en-US" dirty="0" smtClean="0"/>
              <a:t>At the same time, water is evaporating  from the ocean, leaving behind the solids.</a:t>
            </a:r>
            <a:endParaRPr lang="en-US" dirty="0"/>
          </a:p>
        </p:txBody>
      </p:sp>
      <p:pic>
        <p:nvPicPr>
          <p:cNvPr id="31746" name="Picture 2" descr="http://www.clemson.edu/restoration/focus_areas/restoration_ecology/projects/watershed_center/images/watershed_diagram.jpg"/>
          <p:cNvPicPr>
            <a:picLocks noChangeAspect="1" noChangeArrowheads="1"/>
          </p:cNvPicPr>
          <p:nvPr/>
        </p:nvPicPr>
        <p:blipFill>
          <a:blip r:embed="rId2" cstate="print"/>
          <a:srcRect/>
          <a:stretch>
            <a:fillRect/>
          </a:stretch>
        </p:blipFill>
        <p:spPr bwMode="auto">
          <a:xfrm>
            <a:off x="228600" y="3962400"/>
            <a:ext cx="3505200" cy="2673839"/>
          </a:xfrm>
          <a:prstGeom prst="rect">
            <a:avLst/>
          </a:prstGeom>
          <a:noFill/>
        </p:spPr>
      </p:pic>
      <p:pic>
        <p:nvPicPr>
          <p:cNvPr id="31748" name="Picture 4" descr="http://www.nature-education.org/watershed-mississippi.gif"/>
          <p:cNvPicPr>
            <a:picLocks noChangeAspect="1" noChangeArrowheads="1"/>
          </p:cNvPicPr>
          <p:nvPr/>
        </p:nvPicPr>
        <p:blipFill>
          <a:blip r:embed="rId3" cstate="print"/>
          <a:srcRect/>
          <a:stretch>
            <a:fillRect/>
          </a:stretch>
        </p:blipFill>
        <p:spPr bwMode="auto">
          <a:xfrm>
            <a:off x="4191000" y="3657600"/>
            <a:ext cx="4114800" cy="30374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sp>
        <p:nvSpPr>
          <p:cNvPr id="3" name="Content Placeholder 2"/>
          <p:cNvSpPr>
            <a:spLocks noGrp="1"/>
          </p:cNvSpPr>
          <p:nvPr>
            <p:ph idx="1"/>
          </p:nvPr>
        </p:nvSpPr>
        <p:spPr/>
        <p:txBody>
          <a:bodyPr/>
          <a:lstStyle/>
          <a:p>
            <a:r>
              <a:rPr lang="en-US" dirty="0" smtClean="0"/>
              <a:t>A current is the continuous flow of ocean water.  Currents can be described as either surface currents or deep-ocean currents.  </a:t>
            </a:r>
            <a:endParaRPr lang="en-US" dirty="0"/>
          </a:p>
          <a:p>
            <a:r>
              <a:rPr lang="en-US" dirty="0" smtClean="0"/>
              <a:t>Many forces act on the flow of these currents.</a:t>
            </a:r>
          </a:p>
          <a:p>
            <a:pPr lvl="1"/>
            <a:r>
              <a:rPr lang="en-US" dirty="0" smtClean="0"/>
              <a:t>Waves, caused by the wind, act on surface currents</a:t>
            </a:r>
            <a:endParaRPr lang="en-US" dirty="0"/>
          </a:p>
          <a:p>
            <a:pPr lvl="1"/>
            <a:r>
              <a:rPr lang="en-US" dirty="0" smtClean="0"/>
              <a:t>Differences in density, in temperature, and in salinity all have an impact on the flow of deep-ocean currents</a:t>
            </a:r>
            <a:endParaRPr lang="en-US" dirty="0"/>
          </a:p>
        </p:txBody>
      </p:sp>
    </p:spTree>
    <p:extLst>
      <p:ext uri="{BB962C8B-B14F-4D97-AF65-F5344CB8AC3E}">
        <p14:creationId xmlns:p14="http://schemas.microsoft.com/office/powerpoint/2010/main" val="2794199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522</TotalTime>
  <Words>815</Words>
  <Application>Microsoft Office PowerPoint</Application>
  <PresentationFormat>On-screen Show (4:3)</PresentationFormat>
  <Paragraphs>73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Book Antiqua</vt:lpstr>
      <vt:lpstr>Lucida Sans</vt:lpstr>
      <vt:lpstr>Wingdings</vt:lpstr>
      <vt:lpstr>Wingdings 2</vt:lpstr>
      <vt:lpstr>Wingdings 3</vt:lpstr>
      <vt:lpstr>Apex</vt:lpstr>
      <vt:lpstr>Exploring the  Oceans</vt:lpstr>
      <vt:lpstr>PowerPoint Presentation</vt:lpstr>
      <vt:lpstr>Pangaea broke apart to form our oceans that we have today.</vt:lpstr>
      <vt:lpstr>WATER!</vt:lpstr>
      <vt:lpstr>Water is a Natural Resource!</vt:lpstr>
      <vt:lpstr>71% of the Earth is WATER!</vt:lpstr>
      <vt:lpstr>97% of the water on Earth is salt water.</vt:lpstr>
      <vt:lpstr>Why is it salty?</vt:lpstr>
      <vt:lpstr>Ocean Currents</vt:lpstr>
      <vt:lpstr>Sodium and chlorine are the two most abundant elements in the ocean.</vt:lpstr>
      <vt:lpstr>Salinity</vt:lpstr>
      <vt:lpstr>Salinity of the Ocean</vt:lpstr>
      <vt:lpstr>Climate affects salinity.</vt:lpstr>
      <vt:lpstr>The Ocean Holds Heat</vt:lpstr>
      <vt:lpstr>Why is the ocean warmer near the equator?</vt:lpstr>
      <vt:lpstr>Heat Travels</vt:lpstr>
      <vt:lpstr>Tides</vt:lpstr>
      <vt:lpstr>Waves</vt:lpstr>
      <vt:lpstr>Why are oceans salty?</vt:lpstr>
      <vt:lpstr>Salt Water</vt:lpstr>
      <vt:lpstr>The Water Cycle</vt:lpstr>
      <vt:lpstr>The Water Cycle</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Oceans</dc:title>
  <dc:creator>Lenovo User</dc:creator>
  <cp:lastModifiedBy>Lynch Harlow, Susan Y</cp:lastModifiedBy>
  <cp:revision>35</cp:revision>
  <dcterms:created xsi:type="dcterms:W3CDTF">2011-02-03T14:59:16Z</dcterms:created>
  <dcterms:modified xsi:type="dcterms:W3CDTF">2016-01-28T14:43:36Z</dcterms:modified>
</cp:coreProperties>
</file>