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0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9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876A-503E-4A94-99B9-4E837EEBB15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0C48-FE1E-4C0A-8B8B-A60F652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14 Sec. 2</a:t>
            </a:r>
            <a:br>
              <a:rPr lang="en-US" dirty="0" smtClean="0"/>
            </a:br>
            <a:r>
              <a:rPr lang="en-US" dirty="0" smtClean="0">
                <a:effectLst/>
              </a:rPr>
              <a:t>Currents and Climate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0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100" b="1" dirty="0" smtClean="0">
                <a:effectLst/>
              </a:rPr>
              <a:t>Upwelling</a:t>
            </a:r>
            <a:r>
              <a:rPr lang="en-US" sz="3100" dirty="0" smtClean="0">
                <a:effectLst/>
              </a:rPr>
              <a:t> is a process in which cold, nutrient-rich water from the deep ocean rises to the surface and replaces warm surface water, as shown in </a:t>
            </a:r>
            <a:r>
              <a:rPr lang="en-US" sz="3100" b="1" dirty="0" smtClean="0">
                <a:effectLst/>
              </a:rPr>
              <a:t>Figure 3.</a:t>
            </a:r>
            <a:r>
              <a:rPr lang="en-US" sz="3100" dirty="0" smtClean="0">
                <a:effectLst/>
              </a:rPr>
              <a:t> </a:t>
            </a:r>
          </a:p>
          <a:p>
            <a:pPr lvl="2"/>
            <a:r>
              <a:rPr lang="en-US" sz="3100" dirty="0" smtClean="0">
                <a:effectLst/>
              </a:rPr>
              <a:t>The nutrients from the deep ocean are made up of elements and chemicals, such as iron and nitrate. </a:t>
            </a:r>
          </a:p>
          <a:p>
            <a:pPr lvl="2"/>
            <a:r>
              <a:rPr lang="en-US" sz="3100" dirty="0" smtClean="0">
                <a:effectLst/>
              </a:rPr>
              <a:t>When these chemicals are brought to the sunny surface, they help tiny plants grow through the process of photosynthesis.</a:t>
            </a:r>
            <a:br>
              <a:rPr lang="en-US" sz="3100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9940"/>
            <a:ext cx="7315200" cy="61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31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El Niño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Every 2 to 12 years, the South Pacific trade winds move less warm water to the western Pacific than they usually do. </a:t>
            </a:r>
          </a:p>
          <a:p>
            <a:r>
              <a:rPr lang="en-US" dirty="0" smtClean="0">
                <a:effectLst/>
              </a:rPr>
              <a:t>Thus, surface-water temperatures along the coast of South America rise. </a:t>
            </a:r>
          </a:p>
          <a:p>
            <a:r>
              <a:rPr lang="en-US" dirty="0" smtClean="0">
                <a:effectLst/>
              </a:rPr>
              <a:t>Gradually, this warming spreads westward. This periodic change in the location of warm and cool surface waters in the Pacific Ocean is called </a:t>
            </a:r>
            <a:r>
              <a:rPr lang="en-US" b="1" dirty="0" smtClean="0">
                <a:effectLst/>
              </a:rPr>
              <a:t>El Niño.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El Niño can last for a year or longer and not only affects the surface waters but also changes the interaction of the ocean and the atmosphere, which in turn changes global weather patterns.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Nina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Sometimes, El Niño is followed by La Niña.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La Niña</a:t>
            </a:r>
            <a:r>
              <a:rPr lang="en-US" dirty="0" smtClean="0">
                <a:effectLst/>
              </a:rPr>
              <a:t> is a periodic change in the eastern Pacific Ocean in which the surface-water temperature becomes unusually cool. </a:t>
            </a:r>
          </a:p>
          <a:p>
            <a:r>
              <a:rPr lang="en-US" dirty="0" smtClean="0">
                <a:effectLst/>
              </a:rPr>
              <a:t>Like El Niño, La Niña also affects weather patterns.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1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Effects of El Niño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effectLst/>
              </a:rPr>
              <a:t>El Niño alters weather patterns enough to cause disasters. </a:t>
            </a:r>
          </a:p>
          <a:p>
            <a:r>
              <a:rPr lang="en-US" dirty="0" smtClean="0">
                <a:effectLst/>
              </a:rPr>
              <a:t>These disasters include flash floods and mudslides in areas of the world that usually receive little rain, such as the southern half of the United States and Peru.</a:t>
            </a:r>
          </a:p>
          <a:p>
            <a:r>
              <a:rPr lang="en-US" dirty="0" smtClean="0">
                <a:effectLst/>
              </a:rPr>
              <a:t>While some regions flood, regions that usually get a lot of rain may experience </a:t>
            </a:r>
            <a:r>
              <a:rPr lang="en-US" i="1" dirty="0" smtClean="0">
                <a:effectLst/>
              </a:rPr>
              <a:t>droughts,</a:t>
            </a:r>
            <a:r>
              <a:rPr lang="en-US" dirty="0" smtClean="0">
                <a:effectLst/>
              </a:rPr>
              <a:t> an unusually long period during which rainfall is below average.</a:t>
            </a:r>
          </a:p>
          <a:p>
            <a:r>
              <a:rPr lang="en-US" dirty="0" smtClean="0">
                <a:effectLst/>
              </a:rPr>
              <a:t> During El Niño, severe droughts can occur in Indonesia and Australia. Periods of severe drought can lead to crop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27473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3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Studying and Predicting El Niño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Because El Niño occurs every 2 to 12 years, studying and predicting it can be difficult.</a:t>
            </a:r>
          </a:p>
          <a:p>
            <a:r>
              <a:rPr lang="en-US" dirty="0" smtClean="0">
                <a:effectLst/>
              </a:rPr>
              <a:t>However, it is important for scientists to learn as much as possible about El Niño because of its effects on organisms and land.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One way scientists collect data to predict an El Niño is through a network of buoys operated by the National Oceanic and Atmospheric Administration (NOAA). </a:t>
            </a:r>
          </a:p>
          <a:p>
            <a:r>
              <a:rPr lang="en-US" dirty="0" smtClean="0">
                <a:effectLst/>
              </a:rPr>
              <a:t>The buoys, some of which are anchored to the ocean floor, are located along the Earth’s equator.</a:t>
            </a:r>
          </a:p>
          <a:p>
            <a:r>
              <a:rPr lang="en-US" dirty="0" smtClean="0">
                <a:effectLst/>
              </a:rPr>
              <a:t>The buoys record data about surface temperature, air temperature, currents, and winds. </a:t>
            </a:r>
          </a:p>
          <a:p>
            <a:r>
              <a:rPr lang="en-US" dirty="0" smtClean="0">
                <a:effectLst/>
              </a:rPr>
              <a:t>The buoys transmit some of the data on a daily basis to NOAA through a satellite 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2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ffectLst/>
              </a:rPr>
              <a:t>The </a:t>
            </a:r>
            <a:r>
              <a:rPr lang="en-US" dirty="0" err="1" smtClean="0">
                <a:effectLst/>
              </a:rPr>
              <a:t>Scilly</a:t>
            </a:r>
            <a:r>
              <a:rPr lang="en-US" dirty="0" smtClean="0">
                <a:effectLst/>
              </a:rPr>
              <a:t> Isles in England are located as far north as Newfoundland in northeast Canada. </a:t>
            </a:r>
          </a:p>
          <a:p>
            <a:r>
              <a:rPr lang="en-US" dirty="0" smtClean="0">
                <a:effectLst/>
              </a:rPr>
              <a:t>But the </a:t>
            </a:r>
            <a:r>
              <a:rPr lang="en-US" dirty="0" err="1" smtClean="0">
                <a:effectLst/>
              </a:rPr>
              <a:t>Scilly</a:t>
            </a:r>
            <a:r>
              <a:rPr lang="en-US" dirty="0" smtClean="0">
                <a:effectLst/>
              </a:rPr>
              <a:t> Isles experience warm temperatures almost all year long, while Newfoundland has long winters of frost and snow.</a:t>
            </a:r>
          </a:p>
          <a:p>
            <a:r>
              <a:rPr lang="en-US" dirty="0" smtClean="0">
                <a:effectLst/>
              </a:rPr>
              <a:t> How can two places at similar latitudes have completely different climates? </a:t>
            </a:r>
          </a:p>
          <a:p>
            <a:r>
              <a:rPr lang="en-US" dirty="0" smtClean="0">
                <a:effectLst/>
              </a:rPr>
              <a:t>This difference in climate is caused by surface currents.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3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What You Will Learn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 Explain how currents affect climate. </a:t>
            </a:r>
          </a:p>
          <a:p>
            <a:r>
              <a:rPr lang="en-US" sz="4400" dirty="0" smtClean="0"/>
              <a:t>Describe the effects of El Niño. </a:t>
            </a:r>
          </a:p>
          <a:p>
            <a:r>
              <a:rPr lang="en-US" sz="4400" dirty="0" smtClean="0"/>
              <a:t>Explain how scientists study and predict the pattern of El Niño.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Surface Currents and Climate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Surface currents greatly affect the climate in many parts of the world. </a:t>
            </a:r>
          </a:p>
          <a:p>
            <a:r>
              <a:rPr lang="en-US" dirty="0" smtClean="0">
                <a:effectLst/>
              </a:rPr>
              <a:t>Some surface currents warm or cool coastal areas year-round. </a:t>
            </a:r>
          </a:p>
          <a:p>
            <a:r>
              <a:rPr lang="en-US" dirty="0" smtClean="0">
                <a:effectLst/>
              </a:rPr>
              <a:t>Other surface currents sometimes change their circulation pattern.</a:t>
            </a:r>
          </a:p>
          <a:p>
            <a:r>
              <a:rPr lang="en-US" dirty="0" smtClean="0">
                <a:effectLst/>
              </a:rPr>
              <a:t> Changes in circulation patterns cause changes in atmosphere that affect the climate in many parts of the world.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0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Warm-Water Currents and Climate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Although surface currents are generally much warmer than deep currents, the temperatures of surface currents do vary. </a:t>
            </a:r>
          </a:p>
          <a:p>
            <a:r>
              <a:rPr lang="en-US" dirty="0" smtClean="0">
                <a:effectLst/>
              </a:rPr>
              <a:t>Surface currents are classified as warm-water currents or cold-water currents. </a:t>
            </a:r>
          </a:p>
          <a:p>
            <a:r>
              <a:rPr lang="en-US" dirty="0" smtClean="0">
                <a:effectLst/>
              </a:rPr>
              <a:t>Warm-water currents create warmer climates in coastal areas that would otherwise be much cooler.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3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8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Cold-Water Currents and Climate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Cold-water currents also affect the climate of the land near where they flow.</a:t>
            </a:r>
          </a:p>
          <a:p>
            <a:r>
              <a:rPr lang="en-US" b="1" dirty="0" smtClean="0">
                <a:effectLst/>
              </a:rPr>
              <a:t>Figure 2</a:t>
            </a:r>
            <a:r>
              <a:rPr lang="en-US" dirty="0" smtClean="0">
                <a:effectLst/>
              </a:rPr>
              <a:t> shows how the California Current carries cold water from the North Pacific Ocean southward to Mexico. </a:t>
            </a:r>
          </a:p>
          <a:p>
            <a:r>
              <a:rPr lang="en-US" dirty="0" smtClean="0">
                <a:effectLst/>
              </a:rPr>
              <a:t>The cold-water California Current keeps the climate along the West Coast cooler than the inland climate year-round.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49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Upwelling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100" dirty="0" smtClean="0">
                <a:effectLst/>
              </a:rPr>
              <a:t>When local wind patterns blow along the north-west coast of South America, they cause local surface currents to move away from the shore. </a:t>
            </a:r>
          </a:p>
          <a:p>
            <a:pPr lvl="1"/>
            <a:r>
              <a:rPr lang="en-US" sz="3100" dirty="0" smtClean="0">
                <a:effectLst/>
              </a:rPr>
              <a:t>This warm water is then replaced by deep, cold water.</a:t>
            </a:r>
          </a:p>
          <a:p>
            <a:pPr lvl="1"/>
            <a:r>
              <a:rPr lang="en-US" sz="3100" dirty="0" smtClean="0">
                <a:effectLst/>
              </a:rPr>
              <a:t> This movement causes </a:t>
            </a:r>
            <a:r>
              <a:rPr lang="en-US" sz="3100" u="sng" dirty="0" smtClean="0">
                <a:effectLst/>
              </a:rPr>
              <a:t>upwelling</a:t>
            </a:r>
            <a:r>
              <a:rPr lang="en-US" sz="3100" dirty="0" smtClean="0">
                <a:effectLst/>
              </a:rPr>
              <a:t> to occur in the eastern Pacific. </a:t>
            </a:r>
          </a:p>
        </p:txBody>
      </p:sp>
    </p:spTree>
    <p:extLst>
      <p:ext uri="{BB962C8B-B14F-4D97-AF65-F5344CB8AC3E}">
        <p14:creationId xmlns:p14="http://schemas.microsoft.com/office/powerpoint/2010/main" val="232339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751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Chapter 14 Sec. 2 Currents and Climate  </vt:lpstr>
      <vt:lpstr>What ???????</vt:lpstr>
      <vt:lpstr>What You Will Learn </vt:lpstr>
      <vt:lpstr>Surface Currents and Climate </vt:lpstr>
      <vt:lpstr>Warm-Water Currents and Climate </vt:lpstr>
      <vt:lpstr>PowerPoint Presentation</vt:lpstr>
      <vt:lpstr>Cold-Water Currents and Climate</vt:lpstr>
      <vt:lpstr>PowerPoint Presentation</vt:lpstr>
      <vt:lpstr>Upwelling</vt:lpstr>
      <vt:lpstr>Upwelling Continued</vt:lpstr>
      <vt:lpstr>PowerPoint Presentation</vt:lpstr>
      <vt:lpstr>El Niño </vt:lpstr>
      <vt:lpstr>La Nina </vt:lpstr>
      <vt:lpstr>Effects of El Niño </vt:lpstr>
      <vt:lpstr>PowerPoint Presentation</vt:lpstr>
      <vt:lpstr>Studying and Predicting El Niño 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Emory</dc:creator>
  <cp:lastModifiedBy>Lynch Harlow, Susan Y</cp:lastModifiedBy>
  <cp:revision>4</cp:revision>
  <dcterms:created xsi:type="dcterms:W3CDTF">2015-01-26T19:03:14Z</dcterms:created>
  <dcterms:modified xsi:type="dcterms:W3CDTF">2016-01-28T14:52:39Z</dcterms:modified>
</cp:coreProperties>
</file>