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1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1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6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8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5E6E-122E-466D-84D5-C4D0C2807EDA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F8C99-0B39-4851-BAB6-D556A12C6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Sec 3</a:t>
            </a:r>
            <a:br>
              <a:rPr lang="en-US" dirty="0" smtClean="0"/>
            </a:br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09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92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Types of Waves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As you learned earlier in this section, </a:t>
            </a:r>
            <a:r>
              <a:rPr lang="en-US" u="sng" dirty="0" smtClean="0">
                <a:effectLst/>
              </a:rPr>
              <a:t>wind forms most ocean waves</a:t>
            </a:r>
            <a:r>
              <a:rPr lang="en-US" dirty="0" smtClean="0">
                <a:effectLst/>
              </a:rPr>
              <a:t>. </a:t>
            </a:r>
          </a:p>
          <a:p>
            <a:r>
              <a:rPr lang="en-US" dirty="0" smtClean="0">
                <a:effectLst/>
              </a:rPr>
              <a:t>Waves can also form by other mechanisms.</a:t>
            </a:r>
          </a:p>
          <a:p>
            <a:r>
              <a:rPr lang="en-US" dirty="0" smtClean="0">
                <a:effectLst/>
              </a:rPr>
              <a:t>Underwater earthquakes and landslides as well as impacts by cosmic bodies can form different types of waves.</a:t>
            </a:r>
          </a:p>
        </p:txBody>
      </p:sp>
    </p:spTree>
    <p:extLst>
      <p:ext uri="{BB962C8B-B14F-4D97-AF65-F5344CB8AC3E}">
        <p14:creationId xmlns:p14="http://schemas.microsoft.com/office/powerpoint/2010/main" val="403291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Deep-Water Waves and Shallow-Water Waves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Have you ever wondered why waves increase in height as they approach the shore? The answer has to do with the depth of the water. </a:t>
            </a:r>
          </a:p>
          <a:p>
            <a:r>
              <a:rPr lang="en-US" i="1" u="sng" dirty="0" smtClean="0">
                <a:effectLst/>
              </a:rPr>
              <a:t>Deep-water</a:t>
            </a:r>
            <a:r>
              <a:rPr lang="en-US" i="1" dirty="0" smtClean="0">
                <a:effectLst/>
              </a:rPr>
              <a:t> waves</a:t>
            </a:r>
            <a:r>
              <a:rPr lang="en-US" dirty="0" smtClean="0">
                <a:effectLst/>
              </a:rPr>
              <a:t> are waves that move in water deeper than one-half their wavelength. </a:t>
            </a:r>
          </a:p>
          <a:p>
            <a:r>
              <a:rPr lang="en-US" dirty="0" smtClean="0">
                <a:effectLst/>
              </a:rPr>
              <a:t>When the waves reach water shallower than one-half their wavelength, they begin to interact with the ocean floor. These waves are called </a:t>
            </a:r>
            <a:r>
              <a:rPr lang="en-US" i="1" u="sng" dirty="0" smtClean="0">
                <a:effectLst/>
              </a:rPr>
              <a:t>shallow-water waves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5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9509"/>
            <a:ext cx="9135291" cy="372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As deep-water waves become shallow-water waves, the water particles slow down and build up. </a:t>
            </a:r>
          </a:p>
          <a:p>
            <a:r>
              <a:rPr lang="en-US" dirty="0" smtClean="0">
                <a:effectLst/>
              </a:rPr>
              <a:t>This change forces more water between wave crests and increases wave height. </a:t>
            </a:r>
          </a:p>
          <a:p>
            <a:r>
              <a:rPr lang="en-US" u="sng" dirty="0" smtClean="0">
                <a:effectLst/>
              </a:rPr>
              <a:t>Gravity</a:t>
            </a:r>
            <a:r>
              <a:rPr lang="en-US" dirty="0" smtClean="0">
                <a:effectLst/>
              </a:rPr>
              <a:t> eventually pulls the high wave crests down, which causes them to crash into the ocean floor as </a:t>
            </a:r>
            <a:r>
              <a:rPr lang="en-US" i="1" u="sng" dirty="0" smtClean="0">
                <a:effectLst/>
              </a:rPr>
              <a:t>breakers</a:t>
            </a:r>
            <a:r>
              <a:rPr lang="en-US" dirty="0" smtClean="0">
                <a:effectLst/>
              </a:rPr>
              <a:t>. </a:t>
            </a:r>
          </a:p>
          <a:p>
            <a:r>
              <a:rPr lang="en-US" dirty="0" smtClean="0">
                <a:effectLst/>
              </a:rPr>
              <a:t>The area where waves first begin to tumble downward, or break, is called the </a:t>
            </a:r>
            <a:r>
              <a:rPr lang="en-US" i="1" u="sng" dirty="0" smtClean="0">
                <a:effectLst/>
              </a:rPr>
              <a:t>breaker zone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9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Shore Currents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When waves crash on the beach head-on, the water they moved through flows back to the ocean underneath new incoming waves. </a:t>
            </a:r>
          </a:p>
          <a:p>
            <a:r>
              <a:rPr lang="en-US" dirty="0" smtClean="0">
                <a:effectLst/>
              </a:rPr>
              <a:t>This movement of water, which carries sand, rock particles, and plankton away from the shore, is called an </a:t>
            </a:r>
            <a:r>
              <a:rPr lang="en-US" b="1" u="sng" dirty="0" smtClean="0">
                <a:effectLst/>
              </a:rPr>
              <a:t>undertow</a:t>
            </a:r>
            <a:r>
              <a:rPr lang="en-US" b="1" dirty="0" smtClean="0">
                <a:effectLst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01019"/>
            <a:ext cx="71437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1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Longshore Currents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When waves hit the shore at an angle, they cause water to move along the shore in a current called a </a:t>
            </a:r>
            <a:r>
              <a:rPr lang="en-US" b="1" u="sng" dirty="0" smtClean="0">
                <a:effectLst/>
              </a:rPr>
              <a:t>longshore current</a:t>
            </a:r>
          </a:p>
          <a:p>
            <a:r>
              <a:rPr lang="en-US" u="sng" dirty="0" smtClean="0">
                <a:effectLst/>
              </a:rPr>
              <a:t>Longshore currents </a:t>
            </a:r>
            <a:r>
              <a:rPr lang="en-US" dirty="0" smtClean="0">
                <a:effectLst/>
              </a:rPr>
              <a:t>transport most of the </a:t>
            </a:r>
            <a:r>
              <a:rPr lang="en-US" u="sng" dirty="0" smtClean="0">
                <a:effectLst/>
              </a:rPr>
              <a:t>sediment</a:t>
            </a:r>
            <a:r>
              <a:rPr lang="en-US" dirty="0" smtClean="0">
                <a:effectLst/>
              </a:rPr>
              <a:t> in beach environments. </a:t>
            </a:r>
          </a:p>
          <a:p>
            <a:r>
              <a:rPr lang="en-US" dirty="0" smtClean="0">
                <a:effectLst/>
              </a:rPr>
              <a:t>This movement of sand and other sediment both tears down and builds up the coastline.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2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03" y="1600200"/>
            <a:ext cx="67753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46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Tsunamis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effectLst/>
              </a:rPr>
              <a:t>Tsunamis</a:t>
            </a:r>
            <a:r>
              <a:rPr lang="en-US" dirty="0" smtClean="0">
                <a:effectLst/>
              </a:rPr>
              <a:t> are waves that form when a large volume of ocean water is suddenly moved up or down. </a:t>
            </a:r>
          </a:p>
          <a:p>
            <a:r>
              <a:rPr lang="en-US" dirty="0" smtClean="0">
                <a:effectLst/>
              </a:rPr>
              <a:t>This movement can be caused by underwater </a:t>
            </a:r>
            <a:r>
              <a:rPr lang="en-US" u="sng" dirty="0" smtClean="0">
                <a:effectLst/>
              </a:rPr>
              <a:t>earthquakes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volcanic eruptions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landslides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underwater explosions</a:t>
            </a:r>
            <a:r>
              <a:rPr lang="en-US" dirty="0" smtClean="0">
                <a:effectLst/>
              </a:rPr>
              <a:t>, or the impact of a meteorite or comet.</a:t>
            </a:r>
          </a:p>
          <a:p>
            <a:r>
              <a:rPr lang="en-US" dirty="0" smtClean="0">
                <a:effectLst/>
              </a:rPr>
              <a:t> The </a:t>
            </a:r>
            <a:r>
              <a:rPr lang="en-US" u="sng" dirty="0" smtClean="0">
                <a:effectLst/>
              </a:rPr>
              <a:t>majority of tsunamis </a:t>
            </a:r>
            <a:r>
              <a:rPr lang="en-US" dirty="0" smtClean="0">
                <a:effectLst/>
              </a:rPr>
              <a:t>occur in the Pacific Ocean because of the large number of </a:t>
            </a:r>
            <a:r>
              <a:rPr lang="en-US" u="sng" dirty="0" smtClean="0">
                <a:effectLst/>
              </a:rPr>
              <a:t>earthquakes</a:t>
            </a:r>
            <a:r>
              <a:rPr lang="en-US" dirty="0" smtClean="0">
                <a:effectLst/>
              </a:rPr>
              <a:t> in that region.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6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What You Will Learn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parts of a wave. </a:t>
            </a:r>
          </a:p>
          <a:p>
            <a:pPr marL="0" indent="0">
              <a:buNone/>
            </a:pPr>
            <a:r>
              <a:rPr lang="en-US" dirty="0" smtClean="0"/>
              <a:t>• Explain how the parts of a wave relate to wave movement. </a:t>
            </a:r>
          </a:p>
          <a:p>
            <a:pPr marL="0" indent="0">
              <a:buNone/>
            </a:pPr>
            <a:r>
              <a:rPr lang="en-US" dirty="0" smtClean="0"/>
              <a:t>• Describe how ocean waves form and move. </a:t>
            </a:r>
          </a:p>
          <a:p>
            <a:pPr marL="0" indent="0">
              <a:buNone/>
            </a:pPr>
            <a:r>
              <a:rPr lang="en-US" dirty="0" smtClean="0"/>
              <a:t>• Classify types of waves.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0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34406"/>
            <a:ext cx="71437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3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seen a wave?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We all know what ocean waves look like. Even if you’ve never been to the seashore, you’ve most likely seen waves on TV. </a:t>
            </a:r>
          </a:p>
          <a:p>
            <a:r>
              <a:rPr lang="en-US" dirty="0" smtClean="0">
                <a:effectLst/>
              </a:rPr>
              <a:t>But how do waves form and move? Waves are affected by a number of different factors. </a:t>
            </a:r>
          </a:p>
          <a:p>
            <a:r>
              <a:rPr lang="en-US" dirty="0" smtClean="0">
                <a:effectLst/>
              </a:rPr>
              <a:t>They can be formed by something as simple as wind or by something as violent as an earthquake. </a:t>
            </a:r>
          </a:p>
          <a:p>
            <a:r>
              <a:rPr lang="en-US" dirty="0" smtClean="0">
                <a:effectLst/>
              </a:rPr>
              <a:t>Ocean waves can travel through water slowly or incredibly quickly.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8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Anatomy of a Wave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Waves are made up of two main parts—</a:t>
            </a:r>
            <a:r>
              <a:rPr lang="en-US" u="sng" dirty="0" smtClean="0">
                <a:effectLst/>
              </a:rPr>
              <a:t>crests </a:t>
            </a:r>
            <a:r>
              <a:rPr lang="en-US" dirty="0" smtClean="0">
                <a:effectLst/>
              </a:rPr>
              <a:t>and </a:t>
            </a:r>
            <a:r>
              <a:rPr lang="en-US" u="sng" dirty="0" smtClean="0">
                <a:effectLst/>
              </a:rPr>
              <a:t>troughs</a:t>
            </a:r>
            <a:r>
              <a:rPr lang="en-US" dirty="0" smtClean="0">
                <a:effectLst/>
              </a:rPr>
              <a:t>. </a:t>
            </a:r>
          </a:p>
          <a:p>
            <a:r>
              <a:rPr lang="en-US" dirty="0" smtClean="0">
                <a:effectLst/>
              </a:rPr>
              <a:t>A </a:t>
            </a:r>
            <a:r>
              <a:rPr lang="en-US" i="1" u="sng" dirty="0" smtClean="0">
                <a:effectLst/>
              </a:rPr>
              <a:t>crest</a:t>
            </a:r>
            <a:r>
              <a:rPr lang="en-US" dirty="0" smtClean="0">
                <a:effectLst/>
              </a:rPr>
              <a:t> is the </a:t>
            </a:r>
            <a:r>
              <a:rPr lang="en-US" u="sng" dirty="0" smtClean="0">
                <a:effectLst/>
              </a:rPr>
              <a:t>highest point </a:t>
            </a:r>
            <a:r>
              <a:rPr lang="en-US" dirty="0" smtClean="0">
                <a:effectLst/>
              </a:rPr>
              <a:t>of a wave. </a:t>
            </a:r>
          </a:p>
          <a:p>
            <a:r>
              <a:rPr lang="en-US" dirty="0" smtClean="0">
                <a:effectLst/>
              </a:rPr>
              <a:t>A </a:t>
            </a:r>
            <a:r>
              <a:rPr lang="en-US" i="1" u="sng" dirty="0" smtClean="0">
                <a:effectLst/>
              </a:rPr>
              <a:t>trough</a:t>
            </a:r>
            <a:r>
              <a:rPr lang="en-US" dirty="0" smtClean="0">
                <a:effectLst/>
              </a:rPr>
              <a:t> is the lowest point of a wave.</a:t>
            </a:r>
          </a:p>
          <a:p>
            <a:r>
              <a:rPr lang="en-US" dirty="0" smtClean="0">
                <a:effectLst/>
              </a:rPr>
              <a:t>The distance between two adjacent wave crests or wave troughs is a </a:t>
            </a:r>
            <a:r>
              <a:rPr lang="en-US" i="1" u="sng" dirty="0" smtClean="0">
                <a:effectLst/>
              </a:rPr>
              <a:t>wavelength</a:t>
            </a:r>
            <a:r>
              <a:rPr lang="en-US" dirty="0" smtClean="0">
                <a:effectLst/>
              </a:rPr>
              <a:t>. </a:t>
            </a:r>
          </a:p>
          <a:p>
            <a:r>
              <a:rPr lang="en-US" dirty="0" smtClean="0">
                <a:effectLst/>
              </a:rPr>
              <a:t>The vertical distance between the crest and trough of a wave is called the </a:t>
            </a:r>
            <a:r>
              <a:rPr lang="en-US" i="1" u="sng" dirty="0" smtClean="0">
                <a:effectLst/>
              </a:rPr>
              <a:t>wave height</a:t>
            </a:r>
            <a:r>
              <a:rPr lang="en-US" dirty="0" smtClean="0">
                <a:effectLst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570"/>
            <a:ext cx="8763000" cy="596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5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Wave Formation and Movement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If you have watched ocean waves before, you may have noticed that water appears to move across the ocean’s surface. </a:t>
            </a:r>
          </a:p>
          <a:p>
            <a:r>
              <a:rPr lang="en-US" dirty="0" smtClean="0">
                <a:effectLst/>
              </a:rPr>
              <a:t>However, this movement is only an illusion. </a:t>
            </a:r>
          </a:p>
          <a:p>
            <a:r>
              <a:rPr lang="en-US" dirty="0" smtClean="0">
                <a:effectLst/>
              </a:rPr>
              <a:t>Most waves form as </a:t>
            </a:r>
            <a:r>
              <a:rPr lang="en-US" u="sng" dirty="0" smtClean="0">
                <a:effectLst/>
              </a:rPr>
              <a:t>wind</a:t>
            </a:r>
            <a:r>
              <a:rPr lang="en-US" dirty="0" smtClean="0">
                <a:effectLst/>
              </a:rPr>
              <a:t> blows across the water’s surface and transfers </a:t>
            </a:r>
            <a:r>
              <a:rPr lang="en-US" u="sng" dirty="0" smtClean="0">
                <a:effectLst/>
              </a:rPr>
              <a:t>energy</a:t>
            </a:r>
            <a:r>
              <a:rPr lang="en-US" dirty="0" smtClean="0">
                <a:effectLst/>
              </a:rPr>
              <a:t> to the water.</a:t>
            </a:r>
          </a:p>
          <a:p>
            <a:r>
              <a:rPr lang="en-US" dirty="0" smtClean="0">
                <a:effectLst/>
              </a:rPr>
              <a:t>As the energy moves through the water, so do the waves. But the water itself stays behind, rising and falling in </a:t>
            </a:r>
            <a:r>
              <a:rPr lang="en-US" u="sng" dirty="0" smtClean="0">
                <a:effectLst/>
              </a:rPr>
              <a:t>circular movements</a:t>
            </a:r>
            <a:r>
              <a:rPr lang="en-US" dirty="0" smtClean="0">
                <a:effectLst/>
              </a:rPr>
              <a:t>. 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0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Formation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Notice in </a:t>
            </a:r>
            <a:r>
              <a:rPr lang="en-US" b="1" dirty="0" smtClean="0">
                <a:effectLst/>
              </a:rPr>
              <a:t>Figure 2</a:t>
            </a:r>
            <a:r>
              <a:rPr lang="en-US" dirty="0" smtClean="0">
                <a:effectLst/>
              </a:rPr>
              <a:t> that the floating bottle remains in the same spot as the waves travel from left to right. </a:t>
            </a:r>
          </a:p>
          <a:p>
            <a:r>
              <a:rPr lang="en-US" dirty="0" smtClean="0">
                <a:effectLst/>
              </a:rPr>
              <a:t>This circular motion gets smaller as the water depth increases, because wave energy decreases as the water depth increases. </a:t>
            </a:r>
          </a:p>
          <a:p>
            <a:r>
              <a:rPr lang="en-US" dirty="0" smtClean="0">
                <a:effectLst/>
              </a:rPr>
              <a:t>Wave energy reaches only a certain depth. Below that depth, the water is not affected by wave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8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460"/>
            <a:ext cx="3505200" cy="67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4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Specifics of Wave Movement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Waves not only come in different sizes but also travel at different speeds. </a:t>
            </a:r>
          </a:p>
          <a:p>
            <a:r>
              <a:rPr lang="en-US" dirty="0" smtClean="0">
                <a:effectLst/>
              </a:rPr>
              <a:t>To calculate wave speed, scientists must know the wavelength and the wave period. </a:t>
            </a:r>
          </a:p>
          <a:p>
            <a:r>
              <a:rPr lang="en-US" i="1" u="sng" dirty="0" smtClean="0">
                <a:effectLst/>
              </a:rPr>
              <a:t>Wave period</a:t>
            </a:r>
            <a:r>
              <a:rPr lang="en-US" u="sng" dirty="0" smtClean="0">
                <a:effectLst/>
              </a:rPr>
              <a:t> </a:t>
            </a:r>
            <a:r>
              <a:rPr lang="en-US" dirty="0" smtClean="0">
                <a:effectLst/>
              </a:rPr>
              <a:t>is the time between the passage of two wave crests (or troughs) at a fixed point, as shown in </a:t>
            </a:r>
            <a:r>
              <a:rPr lang="en-US" b="1" dirty="0" smtClean="0">
                <a:effectLst/>
              </a:rPr>
              <a:t>Figure 3.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Dividing wavelength by wave period gives you wave speed, as shown below.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8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763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Chapter 14 Sec 3 Waves</vt:lpstr>
      <vt:lpstr>What You Will Learn </vt:lpstr>
      <vt:lpstr>Have you seen a wave? </vt:lpstr>
      <vt:lpstr>Anatomy of a Wave </vt:lpstr>
      <vt:lpstr>PowerPoint Presentation</vt:lpstr>
      <vt:lpstr>Wave Formation and Movement </vt:lpstr>
      <vt:lpstr>Wave Formation Continued </vt:lpstr>
      <vt:lpstr>PowerPoint Presentation</vt:lpstr>
      <vt:lpstr>Specifics of Wave Movement </vt:lpstr>
      <vt:lpstr>PowerPoint Presentation</vt:lpstr>
      <vt:lpstr>Types of Waves </vt:lpstr>
      <vt:lpstr>Deep-Water Waves and Shallow-Water Waves </vt:lpstr>
      <vt:lpstr>PowerPoint Presentation</vt:lpstr>
      <vt:lpstr>PowerPoint Presentation</vt:lpstr>
      <vt:lpstr>Shore Currents </vt:lpstr>
      <vt:lpstr>PowerPoint Presentation</vt:lpstr>
      <vt:lpstr>Longshore Currents </vt:lpstr>
      <vt:lpstr>PowerPoint Presentation</vt:lpstr>
      <vt:lpstr>Tsunamis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Sec 3 Waves</dc:title>
  <dc:creator>Johnson, Emory</dc:creator>
  <cp:lastModifiedBy>Lynch Harlow, Susan Y</cp:lastModifiedBy>
  <cp:revision>4</cp:revision>
  <dcterms:created xsi:type="dcterms:W3CDTF">2015-01-28T12:34:29Z</dcterms:created>
  <dcterms:modified xsi:type="dcterms:W3CDTF">2016-01-28T14:52:55Z</dcterms:modified>
</cp:coreProperties>
</file>