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84" d="100"/>
          <a:sy n="84" d="100"/>
        </p:scale>
        <p:origin x="141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3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74CC-FB86-4EB4-8CD1-2889C08C5B0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D5CC-74C3-41F2-9566-A430513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Section 4</a:t>
            </a:r>
            <a:br>
              <a:rPr lang="en-US" dirty="0" smtClean="0"/>
            </a:br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Coleman</a:t>
            </a:r>
          </a:p>
          <a:p>
            <a:r>
              <a:rPr lang="en-US" dirty="0" smtClean="0"/>
              <a:t>Mr.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8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82056" cy="46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Timing the Tides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The rotation of the Earth and the moon’s revolution around the Earth determine when tides occur. </a:t>
            </a:r>
          </a:p>
          <a:p>
            <a:r>
              <a:rPr lang="en-US" dirty="0" smtClean="0">
                <a:effectLst/>
              </a:rPr>
              <a:t>If the Earth rotated at the same speed that the moon revolves around the Earth, the tides would not alternate between high and low. </a:t>
            </a:r>
          </a:p>
          <a:p>
            <a:r>
              <a:rPr lang="en-US" dirty="0" smtClean="0">
                <a:effectLst/>
              </a:rPr>
              <a:t>But the moon revolves around the Earth much more slowly than the Earth rotates. </a:t>
            </a:r>
          </a:p>
          <a:p>
            <a:pPr lvl="1"/>
            <a:r>
              <a:rPr lang="en-US" dirty="0" smtClean="0">
                <a:effectLst/>
              </a:rPr>
              <a:t>As </a:t>
            </a:r>
            <a:r>
              <a:rPr lang="en-US" b="1" dirty="0" smtClean="0">
                <a:effectLst/>
              </a:rPr>
              <a:t>Figure 3</a:t>
            </a:r>
            <a:r>
              <a:rPr lang="en-US" dirty="0" smtClean="0">
                <a:effectLst/>
              </a:rPr>
              <a:t> shows, a spot on Earth that is facing the moon takes 24 h and 50 m to rotate and face the moon again.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0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" y="1447800"/>
            <a:ext cx="90236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2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Tidal Variations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The sun also affects tides. </a:t>
            </a:r>
          </a:p>
          <a:p>
            <a:r>
              <a:rPr lang="en-US" dirty="0" smtClean="0">
                <a:effectLst/>
              </a:rPr>
              <a:t>The sun is much larger than the moon, but the sun is also much farther away. </a:t>
            </a:r>
          </a:p>
          <a:p>
            <a:r>
              <a:rPr lang="en-US" dirty="0" smtClean="0">
                <a:effectLst/>
              </a:rPr>
              <a:t>As a result, the sun’s influence on tides is less powerful than the moon’s influence. </a:t>
            </a:r>
          </a:p>
          <a:p>
            <a:r>
              <a:rPr lang="en-US" dirty="0" smtClean="0">
                <a:effectLst/>
              </a:rPr>
              <a:t>The combined forces of the sun and the moon on the Earth result in tidal ranges that vary based on the positions of all three bodies.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b="1" dirty="0" smtClean="0">
                <a:effectLst/>
              </a:rPr>
              <a:t>tidal range</a:t>
            </a:r>
            <a:r>
              <a:rPr lang="en-US" dirty="0" smtClean="0">
                <a:effectLst/>
              </a:rPr>
              <a:t> is the difference between levels of ocean water at high tide and low tide.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Spring Tides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When the sun, Earth, and moon are aligned, spring tides occur. </a:t>
            </a:r>
          </a:p>
          <a:p>
            <a:r>
              <a:rPr lang="en-US" b="1" dirty="0" smtClean="0">
                <a:effectLst/>
              </a:rPr>
              <a:t>Spring tides</a:t>
            </a:r>
            <a:r>
              <a:rPr lang="en-US" dirty="0" smtClean="0">
                <a:effectLst/>
              </a:rPr>
              <a:t> are tides with the largest daily tidal range and occur during the new and full moons, or every 14 days. </a:t>
            </a:r>
          </a:p>
          <a:p>
            <a:r>
              <a:rPr lang="en-US" dirty="0" smtClean="0">
                <a:effectLst/>
              </a:rPr>
              <a:t>The first time spring tides occur is when the moon is between the sun and Earth. </a:t>
            </a:r>
          </a:p>
          <a:p>
            <a:r>
              <a:rPr lang="en-US" dirty="0" smtClean="0">
                <a:effectLst/>
              </a:rPr>
              <a:t>The second time spring tides occur is when the moon and the sun are on opposite sides of the Earth. </a:t>
            </a:r>
          </a:p>
          <a:p>
            <a:pPr lvl="1"/>
            <a:r>
              <a:rPr lang="en-US" b="1" dirty="0" smtClean="0">
                <a:effectLst/>
              </a:rPr>
              <a:t>Figure 4</a:t>
            </a:r>
            <a:r>
              <a:rPr lang="en-US" dirty="0" smtClean="0">
                <a:effectLst/>
              </a:rPr>
              <a:t> shows the positions of the sun, Earth, and moon during spring tides.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3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1238"/>
            <a:ext cx="8975834" cy="42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9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Neap Tides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When the sun, Earth, and moon form a 90° angle, neap tides occur. </a:t>
            </a:r>
          </a:p>
          <a:p>
            <a:r>
              <a:rPr lang="en-US" b="1" u="sng" dirty="0" smtClean="0">
                <a:effectLst/>
              </a:rPr>
              <a:t>Neap tides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are tides with the smallest daily tidal range and occur during the first and third quarters of the moon.</a:t>
            </a:r>
          </a:p>
          <a:p>
            <a:r>
              <a:rPr lang="en-US" u="sng" dirty="0" smtClean="0">
                <a:effectLst/>
              </a:rPr>
              <a:t>Neap tides </a:t>
            </a:r>
            <a:r>
              <a:rPr lang="en-US" dirty="0" smtClean="0">
                <a:effectLst/>
              </a:rPr>
              <a:t>occur halfway between the occurrence of spring tides. </a:t>
            </a:r>
          </a:p>
          <a:p>
            <a:r>
              <a:rPr lang="en-US" dirty="0" smtClean="0">
                <a:effectLst/>
              </a:rPr>
              <a:t>When neap tides occur, the gravitational forces on the Earth by the sun and moon work against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8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Tides and Topography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After a tidal range has been measured, the times that tides occur can be accurately predicted. </a:t>
            </a:r>
          </a:p>
          <a:p>
            <a:r>
              <a:rPr lang="en-US" dirty="0" smtClean="0">
                <a:effectLst/>
              </a:rPr>
              <a:t>This information can be useful for people who live near or visit the coast, as shown in </a:t>
            </a:r>
            <a:r>
              <a:rPr lang="en-US" b="1" dirty="0" smtClean="0">
                <a:effectLst/>
              </a:rPr>
              <a:t>Figure 5.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In some coastal areas that have narrow inlets, movements of water called tidal bores occur. 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i="1" u="sng" dirty="0" smtClean="0">
                <a:effectLst/>
              </a:rPr>
              <a:t>tidal bore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is a body of water that rushes up through a narrow bay, estuary, or river channel during the rise of high tide and causes a very sudden tidal rise. </a:t>
            </a:r>
          </a:p>
          <a:p>
            <a:r>
              <a:rPr lang="en-US" dirty="0" smtClean="0">
                <a:effectLst/>
              </a:rPr>
              <a:t>Tidal bores occur in coastal areas of China, the British Isles, France, and Canada.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4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" y="2057400"/>
            <a:ext cx="8923752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If you stand at some ocean shores long enough, you will see the edge of the ocean shrink away from you. </a:t>
            </a:r>
          </a:p>
          <a:p>
            <a:r>
              <a:rPr lang="en-US" dirty="0" smtClean="0">
                <a:effectLst/>
              </a:rPr>
              <a:t>Wait longer, and you will see it return to its original place on the shore. </a:t>
            </a:r>
          </a:p>
          <a:p>
            <a:r>
              <a:rPr lang="en-US" dirty="0" smtClean="0">
                <a:effectLst/>
              </a:rPr>
              <a:t>Would you believe the moon causes this movement?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3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What You Will Learn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Explain tides and their relationship with the Earth, sun, and moon. </a:t>
            </a:r>
          </a:p>
          <a:p>
            <a:r>
              <a:rPr lang="en-US" sz="4400" dirty="0" smtClean="0"/>
              <a:t>Describe four different types of tides. </a:t>
            </a:r>
          </a:p>
          <a:p>
            <a:r>
              <a:rPr lang="en-US" sz="4400" dirty="0" smtClean="0"/>
              <a:t>Analyze the relationship between tides and coastal land.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4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You have learned how winds and earthquakes can move ocean water. </a:t>
            </a:r>
          </a:p>
          <a:p>
            <a:r>
              <a:rPr lang="en-US" dirty="0" smtClean="0">
                <a:effectLst/>
              </a:rPr>
              <a:t>But………there are less obvious forces that move ocean water in regular patterns called </a:t>
            </a:r>
            <a:r>
              <a:rPr lang="en-US" u="sng" dirty="0" smtClean="0">
                <a:effectLst/>
              </a:rPr>
              <a:t>tides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b="1" u="sng" dirty="0" smtClean="0">
                <a:effectLst/>
              </a:rPr>
              <a:t>Tides</a:t>
            </a:r>
            <a:r>
              <a:rPr lang="en-US" dirty="0" smtClean="0">
                <a:effectLst/>
              </a:rPr>
              <a:t> are daily changes in the level of ocean water. </a:t>
            </a:r>
          </a:p>
          <a:p>
            <a:r>
              <a:rPr lang="en-US" dirty="0" smtClean="0">
                <a:effectLst/>
              </a:rPr>
              <a:t>Tides are influenced by the sun and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ffectLst/>
              </a:rPr>
              <a:t>Although gravitational forces from both the sun and moon continuously pull on the Earth, the moon’s gravity is the dominant force on Earth’s tides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52709" cy="48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The Lure of the Moon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The phases of the moon and their relationship to the tides were first discovered more than 2,000 years ago by a Greek explorer named </a:t>
            </a:r>
            <a:r>
              <a:rPr lang="en-US" dirty="0" err="1" smtClean="0">
                <a:effectLst/>
              </a:rPr>
              <a:t>Pytheas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But </a:t>
            </a:r>
            <a:r>
              <a:rPr lang="en-US" dirty="0" err="1" smtClean="0">
                <a:effectLst/>
              </a:rPr>
              <a:t>Pytheas</a:t>
            </a:r>
            <a:r>
              <a:rPr lang="en-US" dirty="0" smtClean="0">
                <a:effectLst/>
              </a:rPr>
              <a:t> and other early investigators could not explain the relationship. </a:t>
            </a:r>
          </a:p>
          <a:p>
            <a:r>
              <a:rPr lang="en-US" dirty="0" smtClean="0">
                <a:effectLst/>
              </a:rPr>
              <a:t>A scientific explanation was not given until 1687, when Sir Isaac Newton’s theories on the principle of gravitation were published.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lure of the moon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gravity of the moon pulls on every particle of the Earth. </a:t>
            </a:r>
          </a:p>
          <a:p>
            <a:r>
              <a:rPr lang="en-US" dirty="0" smtClean="0">
                <a:effectLst/>
              </a:rPr>
              <a:t>But the pull on liquids is much more noticeable than on solids, because liquids move more easily. </a:t>
            </a:r>
          </a:p>
          <a:p>
            <a:r>
              <a:rPr lang="en-US" dirty="0" smtClean="0">
                <a:effectLst/>
              </a:rPr>
              <a:t>Even the liquid in a carton of milk is slightly pulled by the moon’s gravity.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3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High Tide and Low Tide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How often tides occur and the difference in tidal levels depend on the position of the moon as it revolves around the Earth. </a:t>
            </a:r>
          </a:p>
          <a:p>
            <a:r>
              <a:rPr lang="en-US" sz="4000" dirty="0" smtClean="0">
                <a:effectLst/>
              </a:rPr>
              <a:t>The moon’s pull is strongest on the part of the Earth directly facing the moon.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0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Battle of the Bulge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When part of the ocean is directly facing the moon, the water there bulges toward the moon.</a:t>
            </a:r>
          </a:p>
          <a:p>
            <a:r>
              <a:rPr lang="en-US" dirty="0" smtClean="0">
                <a:effectLst/>
              </a:rPr>
              <a:t>At the same time, water on the opposite side of the Earth bulges because of the rotation of the Earth and the motion of the moon around the Earth. </a:t>
            </a:r>
          </a:p>
          <a:p>
            <a:r>
              <a:rPr lang="en-US" dirty="0" smtClean="0">
                <a:effectLst/>
              </a:rPr>
              <a:t>These bulges are called </a:t>
            </a:r>
            <a:r>
              <a:rPr lang="en-US" i="1" u="sng" dirty="0" smtClean="0">
                <a:effectLst/>
              </a:rPr>
              <a:t>high tides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Notice in </a:t>
            </a:r>
            <a:r>
              <a:rPr lang="en-US" b="1" dirty="0" smtClean="0">
                <a:effectLst/>
              </a:rPr>
              <a:t>Figure 2</a:t>
            </a:r>
            <a:r>
              <a:rPr lang="en-US" dirty="0" smtClean="0">
                <a:effectLst/>
              </a:rPr>
              <a:t> how the position of the moon causes the water to bulge. </a:t>
            </a:r>
          </a:p>
          <a:p>
            <a:r>
              <a:rPr lang="en-US" dirty="0" smtClean="0">
                <a:effectLst/>
              </a:rPr>
              <a:t>Also notice that when high tides occur, water is drawn away from the area between the high tides, which causes </a:t>
            </a:r>
            <a:r>
              <a:rPr lang="en-US" i="1" u="sng" dirty="0" smtClean="0">
                <a:effectLst/>
              </a:rPr>
              <a:t>low tides</a:t>
            </a:r>
            <a:r>
              <a:rPr lang="en-US" dirty="0" smtClean="0">
                <a:effectLst/>
              </a:rPr>
              <a:t> to form.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8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896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14 Section 4 Tides</vt:lpstr>
      <vt:lpstr>PowerPoint Presentation</vt:lpstr>
      <vt:lpstr>What You Will Learn </vt:lpstr>
      <vt:lpstr>Tides</vt:lpstr>
      <vt:lpstr>Although gravitational forces from both the sun and moon continuously pull on the Earth, the moon’s gravity is the dominant force on Earth’s tides</vt:lpstr>
      <vt:lpstr>The Lure of the Moon </vt:lpstr>
      <vt:lpstr>The lure of the moon Cont. </vt:lpstr>
      <vt:lpstr>High Tide and Low Tide </vt:lpstr>
      <vt:lpstr>Battle of the Bulge </vt:lpstr>
      <vt:lpstr>PowerPoint Presentation</vt:lpstr>
      <vt:lpstr>Timing the Tides </vt:lpstr>
      <vt:lpstr>PowerPoint Presentation</vt:lpstr>
      <vt:lpstr>Tidal Variations </vt:lpstr>
      <vt:lpstr>Spring Tides </vt:lpstr>
      <vt:lpstr>PowerPoint Presentation</vt:lpstr>
      <vt:lpstr>Neap Tides </vt:lpstr>
      <vt:lpstr>Tides and Topography 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Section 4 Tides</dc:title>
  <dc:creator>Johnson, Emory</dc:creator>
  <cp:lastModifiedBy>Lynch Harlow, Susan Y</cp:lastModifiedBy>
  <cp:revision>5</cp:revision>
  <dcterms:created xsi:type="dcterms:W3CDTF">2015-01-29T12:32:24Z</dcterms:created>
  <dcterms:modified xsi:type="dcterms:W3CDTF">2016-01-28T14:53:13Z</dcterms:modified>
</cp:coreProperties>
</file>