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85" autoAdjust="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0679-4385-44A0-936E-9BCE1C67388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F533-B668-4963-A5E7-68773FF9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20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0679-4385-44A0-936E-9BCE1C67388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F533-B668-4963-A5E7-68773FF9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16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0679-4385-44A0-936E-9BCE1C67388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F533-B668-4963-A5E7-68773FF9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56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0679-4385-44A0-936E-9BCE1C67388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F533-B668-4963-A5E7-68773FF9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467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0679-4385-44A0-936E-9BCE1C67388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F533-B668-4963-A5E7-68773FF9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3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0679-4385-44A0-936E-9BCE1C67388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F533-B668-4963-A5E7-68773FF9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56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0679-4385-44A0-936E-9BCE1C67388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F533-B668-4963-A5E7-68773FF9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4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0679-4385-44A0-936E-9BCE1C67388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F533-B668-4963-A5E7-68773FF9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185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0679-4385-44A0-936E-9BCE1C67388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F533-B668-4963-A5E7-68773FF9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14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0679-4385-44A0-936E-9BCE1C67388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F533-B668-4963-A5E7-68773FF9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58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D0679-4385-44A0-936E-9BCE1C67388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5F533-B668-4963-A5E7-68773FF9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04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D0679-4385-44A0-936E-9BCE1C673884}" type="datetimeFigureOut">
              <a:rPr lang="en-US" smtClean="0"/>
              <a:t>10/28/2015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5F533-B668-4963-A5E7-68773FF92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00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3 Section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4531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This quarry in northwest Georgia is an open pit used to mine granite.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778" y="1600200"/>
            <a:ext cx="67084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60186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Subsurface Mining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Subsurface mining methods are used when mineral deposits are located too deep within the Earth to be surface mined.</a:t>
            </a:r>
          </a:p>
          <a:p>
            <a:r>
              <a:rPr lang="en-US" dirty="0" smtClean="0"/>
              <a:t> Subsurface mining often requires that passageways be dug into the Earth to reach the ore. </a:t>
            </a:r>
          </a:p>
          <a:p>
            <a:r>
              <a:rPr lang="en-US" dirty="0" smtClean="0"/>
              <a:t>If a mineral deposit extends deep within the Earth, however, a vertical shaft is sunk.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18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819091"/>
            <a:ext cx="8915400" cy="366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79364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Responsible Mining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Mining gives us the minerals we need, but it may also create problems.</a:t>
            </a:r>
          </a:p>
          <a:p>
            <a:r>
              <a:rPr lang="en-US" dirty="0" smtClean="0">
                <a:effectLst/>
              </a:rPr>
              <a:t> Mining can destroy or disturb the habitats of plants and animals.</a:t>
            </a:r>
          </a:p>
          <a:p>
            <a:r>
              <a:rPr lang="en-US" dirty="0" smtClean="0">
                <a:effectLst/>
              </a:rPr>
              <a:t> Also, the waste products from a mine may get into water sources, which pollutes surface water and groundwater.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36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Mine Reclamation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Autofit/>
          </a:bodyPr>
          <a:lstStyle/>
          <a:p>
            <a:r>
              <a:rPr lang="en-US" sz="3600" dirty="0" smtClean="0">
                <a:effectLst/>
              </a:rPr>
              <a:t>One way to reduce the potential harmful effects of mining is to return the land to its original state after the mining is completed. </a:t>
            </a:r>
          </a:p>
          <a:p>
            <a:r>
              <a:rPr lang="en-US" sz="3600" dirty="0" smtClean="0">
                <a:effectLst/>
              </a:rPr>
              <a:t>The process by which land used for mining is returned to its original state or better is called </a:t>
            </a:r>
            <a:r>
              <a:rPr lang="en-US" sz="3600" b="1" dirty="0" smtClean="0">
                <a:effectLst/>
              </a:rPr>
              <a:t>reclamation.</a:t>
            </a:r>
            <a:r>
              <a:rPr lang="en-US" sz="3600" dirty="0" smtClean="0">
                <a:effectLst/>
              </a:rPr>
              <a:t> </a:t>
            </a:r>
          </a:p>
          <a:p>
            <a:r>
              <a:rPr lang="en-US" sz="3600" dirty="0" smtClean="0">
                <a:effectLst/>
              </a:rPr>
              <a:t>Reclamation of mined public and private land has been required by law since the mid-1970s.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892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The Use of Minerals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5867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Mineral Uses </a:t>
            </a:r>
          </a:p>
          <a:p>
            <a:r>
              <a:rPr lang="en-US" dirty="0" smtClean="0"/>
              <a:t>Copper - electrical wire, plumbing, coins </a:t>
            </a:r>
          </a:p>
          <a:p>
            <a:r>
              <a:rPr lang="en-US" dirty="0" smtClean="0"/>
              <a:t>Diamond - jewelry, cutting tools, drill bits </a:t>
            </a:r>
          </a:p>
          <a:p>
            <a:r>
              <a:rPr lang="en-US" dirty="0" smtClean="0"/>
              <a:t>Galena - batteries, ammunition </a:t>
            </a:r>
          </a:p>
          <a:p>
            <a:r>
              <a:rPr lang="en-US" dirty="0" smtClean="0"/>
              <a:t>Gibbsite - cans, foil, appliances, utensils </a:t>
            </a:r>
          </a:p>
          <a:p>
            <a:r>
              <a:rPr lang="en-US" dirty="0" smtClean="0"/>
              <a:t>Gold  -jewelry, computers, spacecraft, dentistry </a:t>
            </a:r>
          </a:p>
          <a:p>
            <a:r>
              <a:rPr lang="en-US" dirty="0" smtClean="0"/>
              <a:t>Gypsum - wallboards, plaster, cement </a:t>
            </a:r>
          </a:p>
          <a:p>
            <a:r>
              <a:rPr lang="en-US" dirty="0" smtClean="0"/>
              <a:t>Halite - nutrition, highway </a:t>
            </a:r>
            <a:r>
              <a:rPr lang="en-US" dirty="0" err="1" smtClean="0"/>
              <a:t>de-icer</a:t>
            </a:r>
            <a:r>
              <a:rPr lang="en-US" dirty="0" smtClean="0"/>
              <a:t>, water softener </a:t>
            </a:r>
          </a:p>
          <a:p>
            <a:r>
              <a:rPr lang="en-US" dirty="0" smtClean="0"/>
              <a:t>Quartz - glass, computer chips </a:t>
            </a:r>
          </a:p>
          <a:p>
            <a:r>
              <a:rPr lang="en-US" dirty="0" smtClean="0"/>
              <a:t>Silver - photography, electronics products, jewelry </a:t>
            </a:r>
          </a:p>
          <a:p>
            <a:r>
              <a:rPr lang="en-US" dirty="0" err="1" smtClean="0"/>
              <a:t>Sphalerite</a:t>
            </a:r>
            <a:r>
              <a:rPr lang="en-US" dirty="0" smtClean="0"/>
              <a:t> - jet aircraft, spacecraft, paints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81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867694"/>
            <a:ext cx="71437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3117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Metallic Minerals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effectLst/>
              </a:rPr>
              <a:t>Some minerals are metallic. </a:t>
            </a:r>
          </a:p>
          <a:p>
            <a:r>
              <a:rPr lang="en-US" dirty="0" smtClean="0">
                <a:effectLst/>
              </a:rPr>
              <a:t>Metallic minerals have shiny surfaces, do not let light pass through them, and are good conductors of heat and electricity. </a:t>
            </a:r>
          </a:p>
          <a:p>
            <a:r>
              <a:rPr lang="en-US" dirty="0" smtClean="0">
                <a:effectLst/>
              </a:rPr>
              <a:t>Metallic minerals can be processed into metals that are strong and do not rust. These properties make metals desirable for use in </a:t>
            </a:r>
            <a:r>
              <a:rPr lang="en-US" u="sng" dirty="0" smtClean="0">
                <a:effectLst/>
              </a:rPr>
              <a:t>aircraft</a:t>
            </a:r>
            <a:r>
              <a:rPr lang="en-US" dirty="0" smtClean="0">
                <a:effectLst/>
              </a:rPr>
              <a:t>, </a:t>
            </a:r>
            <a:r>
              <a:rPr lang="en-US" u="sng" dirty="0" smtClean="0">
                <a:effectLst/>
              </a:rPr>
              <a:t>automobiles</a:t>
            </a:r>
            <a:r>
              <a:rPr lang="en-US" dirty="0" smtClean="0">
                <a:effectLst/>
              </a:rPr>
              <a:t>, </a:t>
            </a:r>
            <a:r>
              <a:rPr lang="en-US" u="sng" dirty="0" smtClean="0">
                <a:effectLst/>
              </a:rPr>
              <a:t>computers</a:t>
            </a:r>
            <a:r>
              <a:rPr lang="en-US" dirty="0" smtClean="0">
                <a:effectLst/>
              </a:rPr>
              <a:t>, </a:t>
            </a:r>
            <a:r>
              <a:rPr lang="en-US" u="sng" dirty="0" smtClean="0">
                <a:effectLst/>
              </a:rPr>
              <a:t>communications</a:t>
            </a:r>
            <a:r>
              <a:rPr lang="en-US" dirty="0" smtClean="0">
                <a:effectLst/>
              </a:rPr>
              <a:t> and </a:t>
            </a:r>
            <a:r>
              <a:rPr lang="en-US" u="sng" dirty="0" smtClean="0">
                <a:effectLst/>
              </a:rPr>
              <a:t>electronic</a:t>
            </a:r>
            <a:r>
              <a:rPr lang="en-US" dirty="0" smtClean="0">
                <a:effectLst/>
              </a:rPr>
              <a:t> </a:t>
            </a:r>
            <a:r>
              <a:rPr lang="en-US" u="sng" dirty="0" smtClean="0">
                <a:effectLst/>
              </a:rPr>
              <a:t>equipment</a:t>
            </a:r>
            <a:r>
              <a:rPr lang="en-US" dirty="0" smtClean="0">
                <a:effectLst/>
              </a:rPr>
              <a:t>, and </a:t>
            </a:r>
            <a:r>
              <a:rPr lang="en-US" u="sng" dirty="0" smtClean="0">
                <a:effectLst/>
              </a:rPr>
              <a:t>spacecraft</a:t>
            </a:r>
            <a:r>
              <a:rPr lang="en-US" dirty="0" smtClean="0">
                <a:effectLst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368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Nonmetallic Minerals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effectLst/>
              </a:rPr>
              <a:t>Other minerals are nonmetals. </a:t>
            </a:r>
          </a:p>
          <a:p>
            <a:r>
              <a:rPr lang="en-US" dirty="0" smtClean="0">
                <a:effectLst/>
              </a:rPr>
              <a:t>Nonmetallic minerals have shiny or dull surfaces, may let light pass through them, and are good insulators of electricity. </a:t>
            </a:r>
          </a:p>
          <a:p>
            <a:r>
              <a:rPr lang="en-US" dirty="0" smtClean="0">
                <a:effectLst/>
              </a:rPr>
              <a:t>Nonmetallic minerals are some of the most widely used minerals in industry. </a:t>
            </a:r>
          </a:p>
          <a:p>
            <a:r>
              <a:rPr lang="en-US" dirty="0" smtClean="0">
                <a:effectLst/>
              </a:rPr>
              <a:t>For example, calcite is a major component of concrete, which is used in building roads, buildings, bridges, and other structures.</a:t>
            </a:r>
          </a:p>
          <a:p>
            <a:r>
              <a:rPr lang="en-US" dirty="0" smtClean="0">
                <a:effectLst/>
              </a:rPr>
              <a:t> Industrial sand and gravel, or silica, have uses that range from glassmaking to producing computer chips.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9468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Gemstones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562600"/>
          </a:xfrm>
        </p:spPr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Some nonmetallic minerals, called </a:t>
            </a:r>
            <a:r>
              <a:rPr lang="en-US" i="1" dirty="0" smtClean="0">
                <a:effectLst/>
              </a:rPr>
              <a:t>gemstones</a:t>
            </a:r>
            <a:r>
              <a:rPr lang="en-US" dirty="0" smtClean="0">
                <a:effectLst/>
              </a:rPr>
              <a:t>, are highly valued for their beauty and rarity rather than for their usefulness. </a:t>
            </a:r>
          </a:p>
          <a:p>
            <a:r>
              <a:rPr lang="en-US" dirty="0" smtClean="0">
                <a:effectLst/>
              </a:rPr>
              <a:t>Important gemstones include diamond, ruby, sapphire, emerald, aquamarine, topaz, and tourmaline. </a:t>
            </a:r>
          </a:p>
          <a:p>
            <a:r>
              <a:rPr lang="en-US" dirty="0" smtClean="0">
                <a:effectLst/>
              </a:rPr>
              <a:t>Color is the most important characteristic of a gemstone. </a:t>
            </a:r>
          </a:p>
          <a:p>
            <a:pPr lvl="1"/>
            <a:r>
              <a:rPr lang="en-US" dirty="0" smtClean="0">
                <a:effectLst/>
              </a:rPr>
              <a:t>The mass of a gemstone is expressed in a unit known as a </a:t>
            </a:r>
            <a:r>
              <a:rPr lang="en-US" i="1" dirty="0" smtClean="0">
                <a:effectLst/>
              </a:rPr>
              <a:t>carat</a:t>
            </a:r>
            <a:r>
              <a:rPr lang="en-US" dirty="0" smtClean="0">
                <a:effectLst/>
              </a:rPr>
              <a:t>. One carat is equal to 200 mg.</a:t>
            </a:r>
          </a:p>
          <a:p>
            <a:endParaRPr lang="en-US" dirty="0" smtClean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81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effectLst/>
              </a:rPr>
              <a:t>The Formation, Mining, and Use of Minerals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What You Will Learn</a:t>
            </a:r>
          </a:p>
          <a:p>
            <a:r>
              <a:rPr lang="en-US" dirty="0" smtClean="0"/>
              <a:t>Describe the environments in which minerals form. </a:t>
            </a:r>
          </a:p>
          <a:p>
            <a:r>
              <a:rPr lang="en-US" dirty="0" smtClean="0"/>
              <a:t>Compare the two types of mining. </a:t>
            </a:r>
          </a:p>
          <a:p>
            <a:r>
              <a:rPr lang="en-US" dirty="0" smtClean="0"/>
              <a:t>Describe two ways to reduce the effects of mining. </a:t>
            </a:r>
          </a:p>
          <a:p>
            <a:r>
              <a:rPr lang="en-US" dirty="0" smtClean="0"/>
              <a:t>Describe different uses for metallic and nonmetallic minerals.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367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00" y="1600200"/>
            <a:ext cx="4296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7805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Minerals and Environments </a:t>
            </a:r>
            <a:endParaRPr lang="en-US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92150" y="1305574"/>
            <a:ext cx="65" cy="589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17457" rIns="0" bIns="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effectLst/>
              </a:rPr>
              <a:t>Minerals form in a variety of environments in the Earth’s crust. </a:t>
            </a:r>
          </a:p>
          <a:p>
            <a:r>
              <a:rPr lang="en-US" dirty="0" smtClean="0">
                <a:effectLst/>
              </a:rPr>
              <a:t>Each of these environments has a different set of physical and chemical conditions. </a:t>
            </a:r>
          </a:p>
          <a:p>
            <a:r>
              <a:rPr lang="en-US" dirty="0" smtClean="0">
                <a:effectLst/>
              </a:rPr>
              <a:t>Therefore, the environment in which a mineral forms determines the mineral’s properties.</a:t>
            </a:r>
          </a:p>
          <a:p>
            <a:r>
              <a:rPr lang="en-US" dirty="0" smtClean="0">
                <a:effectLst/>
              </a:rPr>
              <a:t>Environments in which minerals form may be on or near the Earth’s surface or deep beneath the Earth’s surface.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9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" y="228600"/>
            <a:ext cx="90957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74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/>
              </a:rPr>
              <a:t>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Many kinds of rocks and minerals must be mined to extract the valuable elements they contain. </a:t>
            </a:r>
          </a:p>
          <a:p>
            <a:r>
              <a:rPr lang="en-US" dirty="0" smtClean="0">
                <a:effectLst/>
              </a:rPr>
              <a:t>Geologists use the term </a:t>
            </a:r>
            <a:r>
              <a:rPr lang="en-US" b="1" dirty="0" smtClean="0">
                <a:effectLst/>
              </a:rPr>
              <a:t>ore</a:t>
            </a:r>
            <a:r>
              <a:rPr lang="en-US" dirty="0" smtClean="0">
                <a:effectLst/>
              </a:rPr>
              <a:t> to describe a mineral deposit large enough and pure enough to be mined for profit.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387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Mining Continued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effectLst/>
              </a:rPr>
              <a:t>Rocks and minerals are removed from the ground by one of two methods</a:t>
            </a:r>
          </a:p>
          <a:p>
            <a:pPr lvl="1"/>
            <a:r>
              <a:rPr lang="en-US" sz="3600" dirty="0"/>
              <a:t>S</a:t>
            </a:r>
            <a:r>
              <a:rPr lang="en-US" sz="3600" dirty="0" smtClean="0">
                <a:effectLst/>
              </a:rPr>
              <a:t>urface mining or subsurface mining </a:t>
            </a:r>
          </a:p>
          <a:p>
            <a:r>
              <a:rPr lang="en-US" sz="3600" dirty="0" smtClean="0">
                <a:effectLst/>
              </a:rPr>
              <a:t>The method miners choose depends on how close to the surface or how far down in the Earth the mineral is located.</a:t>
            </a:r>
            <a:br>
              <a:rPr lang="en-US" sz="3600" dirty="0" smtClean="0">
                <a:effectLst/>
              </a:rPr>
            </a:br>
            <a:endParaRPr lang="en-US" sz="36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9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/>
              </a:rPr>
              <a:t>Surface Mining</a:t>
            </a:r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effectLst/>
              </a:rPr>
              <a:t>When mineral deposits are located at or near the surface of the Earth, surface-mining methods are used to remove the minerals.</a:t>
            </a:r>
          </a:p>
          <a:p>
            <a:r>
              <a:rPr lang="en-US" sz="4000" dirty="0" smtClean="0">
                <a:effectLst/>
              </a:rPr>
              <a:t>Types of surface mines include </a:t>
            </a:r>
            <a:r>
              <a:rPr lang="en-US" sz="4000" u="sng" dirty="0" smtClean="0">
                <a:effectLst/>
              </a:rPr>
              <a:t>open pits</a:t>
            </a:r>
            <a:r>
              <a:rPr lang="en-US" sz="4000" dirty="0" smtClean="0">
                <a:effectLst/>
              </a:rPr>
              <a:t>, </a:t>
            </a:r>
            <a:r>
              <a:rPr lang="en-US" sz="4000" u="sng" dirty="0" smtClean="0">
                <a:effectLst/>
              </a:rPr>
              <a:t>surface coal mines</a:t>
            </a:r>
            <a:r>
              <a:rPr lang="en-US" sz="4000" dirty="0" smtClean="0">
                <a:effectLst/>
              </a:rPr>
              <a:t>, and </a:t>
            </a:r>
            <a:r>
              <a:rPr lang="en-US" sz="4000" u="sng" dirty="0" smtClean="0">
                <a:effectLst/>
              </a:rPr>
              <a:t>quarries</a:t>
            </a:r>
            <a:r>
              <a:rPr lang="en-US" sz="4000" dirty="0" smtClean="0">
                <a:effectLst/>
              </a:rPr>
              <a:t>.</a:t>
            </a:r>
            <a:br>
              <a:rPr lang="en-US" sz="4000" dirty="0" smtClean="0">
                <a:effectLst/>
              </a:rPr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71443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Open-pit Mining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ffectLst/>
              </a:rPr>
              <a:t>Open-pit mining is used to remove large, near-surface deposits of economically important minerals such as gold and copper. </a:t>
            </a:r>
          </a:p>
          <a:p>
            <a:r>
              <a:rPr lang="en-US" dirty="0" smtClean="0">
                <a:effectLst/>
              </a:rPr>
              <a:t>Ore is mined downward, layer by layer, in an open-pit mine. </a:t>
            </a:r>
          </a:p>
          <a:p>
            <a:r>
              <a:rPr lang="en-US" dirty="0" smtClean="0">
                <a:effectLst/>
              </a:rPr>
              <a:t>Explosives are often used to break up the ore. </a:t>
            </a:r>
            <a:br>
              <a:rPr lang="en-US" dirty="0" smtClean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28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Quarries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US" dirty="0" smtClean="0">
                <a:effectLst/>
              </a:rPr>
              <a:t>uarries are open pits that are used to mine building stone, crushed rock, sand, and gravel.</a:t>
            </a:r>
          </a:p>
          <a:p>
            <a:r>
              <a:rPr lang="en-US" dirty="0" smtClean="0">
                <a:effectLst/>
              </a:rPr>
              <a:t>Coal that is near the surface is removed by surface coal mining.</a:t>
            </a:r>
          </a:p>
          <a:p>
            <a:r>
              <a:rPr lang="en-US" dirty="0" smtClean="0">
                <a:effectLst/>
              </a:rPr>
              <a:t>Surface coal mining is sometimes known as strip mining because the coal is removed in strips that may be as wide as 50 m and as long as 1 km.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1056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845</Words>
  <Application>Microsoft Office PowerPoint</Application>
  <PresentationFormat>On-screen Show (4:3)</PresentationFormat>
  <Paragraphs>71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Chapter 3 Section 3</vt:lpstr>
      <vt:lpstr>The Formation, Mining, and Use of Minerals</vt:lpstr>
      <vt:lpstr>Minerals and Environments </vt:lpstr>
      <vt:lpstr>PowerPoint Presentation</vt:lpstr>
      <vt:lpstr>Mining</vt:lpstr>
      <vt:lpstr>Mining Continued </vt:lpstr>
      <vt:lpstr>Surface Mining </vt:lpstr>
      <vt:lpstr>Open-pit Mining</vt:lpstr>
      <vt:lpstr>Quarries</vt:lpstr>
      <vt:lpstr>This quarry in northwest Georgia is an open pit used to mine granite.</vt:lpstr>
      <vt:lpstr>Subsurface Mining </vt:lpstr>
      <vt:lpstr>PowerPoint Presentation</vt:lpstr>
      <vt:lpstr>Responsible Mining </vt:lpstr>
      <vt:lpstr>Mine Reclamation </vt:lpstr>
      <vt:lpstr>The Use of Minerals </vt:lpstr>
      <vt:lpstr>PowerPoint Presentation</vt:lpstr>
      <vt:lpstr>Metallic Minerals </vt:lpstr>
      <vt:lpstr>Nonmetallic Minerals </vt:lpstr>
      <vt:lpstr>Gemstones</vt:lpstr>
      <vt:lpstr>PowerPoint Presentation</vt:lpstr>
    </vt:vector>
  </TitlesOfParts>
  <Company>FCSS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 Section 3</dc:title>
  <dc:creator>Johnson, Emory</dc:creator>
  <cp:lastModifiedBy>Lynch Harlow, Susan Y</cp:lastModifiedBy>
  <cp:revision>8</cp:revision>
  <dcterms:created xsi:type="dcterms:W3CDTF">2014-10-29T16:47:31Z</dcterms:created>
  <dcterms:modified xsi:type="dcterms:W3CDTF">2015-10-28T19:57:31Z</dcterms:modified>
</cp:coreProperties>
</file>