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10AE4-843C-4A02-9519-344E8D36EA21}"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78A6E-DAD6-4B5F-BFB7-EFC50AC0D2D5}" type="slidenum">
              <a:rPr lang="en-US" smtClean="0"/>
              <a:t>‹#›</a:t>
            </a:fld>
            <a:endParaRPr lang="en-US"/>
          </a:p>
        </p:txBody>
      </p:sp>
    </p:spTree>
    <p:extLst>
      <p:ext uri="{BB962C8B-B14F-4D97-AF65-F5344CB8AC3E}">
        <p14:creationId xmlns:p14="http://schemas.microsoft.com/office/powerpoint/2010/main" val="3143972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10AE4-843C-4A02-9519-344E8D36EA21}"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78A6E-DAD6-4B5F-BFB7-EFC50AC0D2D5}" type="slidenum">
              <a:rPr lang="en-US" smtClean="0"/>
              <a:t>‹#›</a:t>
            </a:fld>
            <a:endParaRPr lang="en-US"/>
          </a:p>
        </p:txBody>
      </p:sp>
    </p:spTree>
    <p:extLst>
      <p:ext uri="{BB962C8B-B14F-4D97-AF65-F5344CB8AC3E}">
        <p14:creationId xmlns:p14="http://schemas.microsoft.com/office/powerpoint/2010/main" val="373480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10AE4-843C-4A02-9519-344E8D36EA21}"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78A6E-DAD6-4B5F-BFB7-EFC50AC0D2D5}" type="slidenum">
              <a:rPr lang="en-US" smtClean="0"/>
              <a:t>‹#›</a:t>
            </a:fld>
            <a:endParaRPr lang="en-US"/>
          </a:p>
        </p:txBody>
      </p:sp>
    </p:spTree>
    <p:extLst>
      <p:ext uri="{BB962C8B-B14F-4D97-AF65-F5344CB8AC3E}">
        <p14:creationId xmlns:p14="http://schemas.microsoft.com/office/powerpoint/2010/main" val="1613242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10AE4-843C-4A02-9519-344E8D36EA21}"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78A6E-DAD6-4B5F-BFB7-EFC50AC0D2D5}" type="slidenum">
              <a:rPr lang="en-US" smtClean="0"/>
              <a:t>‹#›</a:t>
            </a:fld>
            <a:endParaRPr lang="en-US"/>
          </a:p>
        </p:txBody>
      </p:sp>
    </p:spTree>
    <p:extLst>
      <p:ext uri="{BB962C8B-B14F-4D97-AF65-F5344CB8AC3E}">
        <p14:creationId xmlns:p14="http://schemas.microsoft.com/office/powerpoint/2010/main" val="140001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10AE4-843C-4A02-9519-344E8D36EA21}"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378A6E-DAD6-4B5F-BFB7-EFC50AC0D2D5}" type="slidenum">
              <a:rPr lang="en-US" smtClean="0"/>
              <a:t>‹#›</a:t>
            </a:fld>
            <a:endParaRPr lang="en-US"/>
          </a:p>
        </p:txBody>
      </p:sp>
    </p:spTree>
    <p:extLst>
      <p:ext uri="{BB962C8B-B14F-4D97-AF65-F5344CB8AC3E}">
        <p14:creationId xmlns:p14="http://schemas.microsoft.com/office/powerpoint/2010/main" val="1337058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10AE4-843C-4A02-9519-344E8D36EA21}"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78A6E-DAD6-4B5F-BFB7-EFC50AC0D2D5}" type="slidenum">
              <a:rPr lang="en-US" smtClean="0"/>
              <a:t>‹#›</a:t>
            </a:fld>
            <a:endParaRPr lang="en-US"/>
          </a:p>
        </p:txBody>
      </p:sp>
    </p:spTree>
    <p:extLst>
      <p:ext uri="{BB962C8B-B14F-4D97-AF65-F5344CB8AC3E}">
        <p14:creationId xmlns:p14="http://schemas.microsoft.com/office/powerpoint/2010/main" val="117368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10AE4-843C-4A02-9519-344E8D36EA21}" type="datetimeFigureOut">
              <a:rPr lang="en-US" smtClean="0"/>
              <a:t>9/20/2015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378A6E-DAD6-4B5F-BFB7-EFC50AC0D2D5}" type="slidenum">
              <a:rPr lang="en-US" smtClean="0"/>
              <a:t>‹#›</a:t>
            </a:fld>
            <a:endParaRPr lang="en-US"/>
          </a:p>
        </p:txBody>
      </p:sp>
    </p:spTree>
    <p:extLst>
      <p:ext uri="{BB962C8B-B14F-4D97-AF65-F5344CB8AC3E}">
        <p14:creationId xmlns:p14="http://schemas.microsoft.com/office/powerpoint/2010/main" val="294508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10AE4-843C-4A02-9519-344E8D36EA21}" type="datetimeFigureOut">
              <a:rPr lang="en-US" smtClean="0"/>
              <a:t>9/20/2015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378A6E-DAD6-4B5F-BFB7-EFC50AC0D2D5}" type="slidenum">
              <a:rPr lang="en-US" smtClean="0"/>
              <a:t>‹#›</a:t>
            </a:fld>
            <a:endParaRPr lang="en-US"/>
          </a:p>
        </p:txBody>
      </p:sp>
    </p:spTree>
    <p:extLst>
      <p:ext uri="{BB962C8B-B14F-4D97-AF65-F5344CB8AC3E}">
        <p14:creationId xmlns:p14="http://schemas.microsoft.com/office/powerpoint/2010/main" val="231671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10AE4-843C-4A02-9519-344E8D36EA21}" type="datetimeFigureOut">
              <a:rPr lang="en-US" smtClean="0"/>
              <a:t>9/20/2015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378A6E-DAD6-4B5F-BFB7-EFC50AC0D2D5}" type="slidenum">
              <a:rPr lang="en-US" smtClean="0"/>
              <a:t>‹#›</a:t>
            </a:fld>
            <a:endParaRPr lang="en-US"/>
          </a:p>
        </p:txBody>
      </p:sp>
    </p:spTree>
    <p:extLst>
      <p:ext uri="{BB962C8B-B14F-4D97-AF65-F5344CB8AC3E}">
        <p14:creationId xmlns:p14="http://schemas.microsoft.com/office/powerpoint/2010/main" val="208395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10AE4-843C-4A02-9519-344E8D36EA21}"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78A6E-DAD6-4B5F-BFB7-EFC50AC0D2D5}" type="slidenum">
              <a:rPr lang="en-US" smtClean="0"/>
              <a:t>‹#›</a:t>
            </a:fld>
            <a:endParaRPr lang="en-US"/>
          </a:p>
        </p:txBody>
      </p:sp>
    </p:spTree>
    <p:extLst>
      <p:ext uri="{BB962C8B-B14F-4D97-AF65-F5344CB8AC3E}">
        <p14:creationId xmlns:p14="http://schemas.microsoft.com/office/powerpoint/2010/main" val="139970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10AE4-843C-4A02-9519-344E8D36EA21}"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378A6E-DAD6-4B5F-BFB7-EFC50AC0D2D5}" type="slidenum">
              <a:rPr lang="en-US" smtClean="0"/>
              <a:t>‹#›</a:t>
            </a:fld>
            <a:endParaRPr lang="en-US"/>
          </a:p>
        </p:txBody>
      </p:sp>
    </p:spTree>
    <p:extLst>
      <p:ext uri="{BB962C8B-B14F-4D97-AF65-F5344CB8AC3E}">
        <p14:creationId xmlns:p14="http://schemas.microsoft.com/office/powerpoint/2010/main" val="145646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10AE4-843C-4A02-9519-344E8D36EA21}" type="datetimeFigureOut">
              <a:rPr lang="en-US" smtClean="0"/>
              <a:t>9/20/2015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78A6E-DAD6-4B5F-BFB7-EFC50AC0D2D5}" type="slidenum">
              <a:rPr lang="en-US" smtClean="0"/>
              <a:t>‹#›</a:t>
            </a:fld>
            <a:endParaRPr lang="en-US"/>
          </a:p>
        </p:txBody>
      </p:sp>
    </p:spTree>
    <p:extLst>
      <p:ext uri="{BB962C8B-B14F-4D97-AF65-F5344CB8AC3E}">
        <p14:creationId xmlns:p14="http://schemas.microsoft.com/office/powerpoint/2010/main" val="1136205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Chapter 7 Section 1</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36915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Mantle Continued Again</a:t>
            </a:r>
            <a:endParaRPr lang="en-US" dirty="0"/>
          </a:p>
        </p:txBody>
      </p:sp>
      <p:sp>
        <p:nvSpPr>
          <p:cNvPr id="3" name="Content Placeholder 2"/>
          <p:cNvSpPr>
            <a:spLocks noGrp="1"/>
          </p:cNvSpPr>
          <p:nvPr>
            <p:ph idx="1"/>
          </p:nvPr>
        </p:nvSpPr>
        <p:spPr/>
        <p:txBody>
          <a:bodyPr/>
          <a:lstStyle/>
          <a:p>
            <a:r>
              <a:rPr lang="en-US" dirty="0"/>
              <a:t>A</a:t>
            </a:r>
            <a:r>
              <a:rPr lang="en-US" dirty="0" smtClean="0">
                <a:effectLst/>
              </a:rPr>
              <a:t>nother place scientists look for clues about the mantle is the ocean floor. </a:t>
            </a:r>
          </a:p>
          <a:p>
            <a:r>
              <a:rPr lang="en-US" dirty="0" smtClean="0">
                <a:effectLst/>
              </a:rPr>
              <a:t>Magma from the mantle flows out of active volcanoes on the ocean floor. </a:t>
            </a:r>
          </a:p>
          <a:p>
            <a:r>
              <a:rPr lang="en-US" dirty="0" smtClean="0">
                <a:effectLst/>
              </a:rPr>
              <a:t>These underwater volcanoes have given scientists many clues about the composition of the mantle. </a:t>
            </a:r>
          </a:p>
          <a:p>
            <a:r>
              <a:rPr lang="en-US" dirty="0" smtClean="0">
                <a:effectLst/>
              </a:rPr>
              <a:t>Because the mantle has more magnesium and less aluminum and silicon than the crust does, the mantle is denser than the crust.</a:t>
            </a:r>
          </a:p>
          <a:p>
            <a:endParaRPr lang="en-US" dirty="0"/>
          </a:p>
        </p:txBody>
      </p:sp>
    </p:spTree>
    <p:extLst>
      <p:ext uri="{BB962C8B-B14F-4D97-AF65-F5344CB8AC3E}">
        <p14:creationId xmlns:p14="http://schemas.microsoft.com/office/powerpoint/2010/main" val="286694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828925" y="188895"/>
            <a:ext cx="5786438" cy="6752282"/>
          </a:xfrm>
          <a:prstGeom prst="rect">
            <a:avLst/>
          </a:prstGeom>
        </p:spPr>
      </p:pic>
    </p:spTree>
    <p:extLst>
      <p:ext uri="{BB962C8B-B14F-4D97-AF65-F5344CB8AC3E}">
        <p14:creationId xmlns:p14="http://schemas.microsoft.com/office/powerpoint/2010/main" val="1978722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The Core</a:t>
            </a:r>
            <a:r>
              <a:rPr lang="en-US" dirty="0" smtClean="0">
                <a:effectLst/>
              </a:rPr>
              <a:t/>
            </a:r>
            <a:br>
              <a:rPr lang="en-US" dirty="0" smtClean="0">
                <a:effectLst/>
              </a:rPr>
            </a:br>
            <a:endParaRPr lang="en-US" dirty="0"/>
          </a:p>
        </p:txBody>
      </p:sp>
      <p:sp>
        <p:nvSpPr>
          <p:cNvPr id="3" name="Content Placeholder 2"/>
          <p:cNvSpPr>
            <a:spLocks noGrp="1"/>
          </p:cNvSpPr>
          <p:nvPr>
            <p:ph idx="1"/>
          </p:nvPr>
        </p:nvSpPr>
        <p:spPr>
          <a:xfrm>
            <a:off x="838200" y="1825624"/>
            <a:ext cx="10515600" cy="4746625"/>
          </a:xfrm>
        </p:spPr>
        <p:txBody>
          <a:bodyPr>
            <a:normAutofit fontScale="92500" lnSpcReduction="10000"/>
          </a:bodyPr>
          <a:lstStyle/>
          <a:p>
            <a:r>
              <a:rPr lang="en-US" sz="4400" dirty="0" smtClean="0">
                <a:effectLst/>
              </a:rPr>
              <a:t>The layer of the Earth that extends from below the mantle to the center of the Earth is the </a:t>
            </a:r>
            <a:r>
              <a:rPr lang="en-US" sz="4400" b="1" u="sng" dirty="0" smtClean="0">
                <a:effectLst/>
              </a:rPr>
              <a:t>core</a:t>
            </a:r>
            <a:r>
              <a:rPr lang="en-US" sz="4400" b="1" dirty="0" smtClean="0">
                <a:effectLst/>
              </a:rPr>
              <a:t>.</a:t>
            </a:r>
            <a:r>
              <a:rPr lang="en-US" sz="4400" dirty="0" smtClean="0">
                <a:effectLst/>
              </a:rPr>
              <a:t> </a:t>
            </a:r>
          </a:p>
          <a:p>
            <a:r>
              <a:rPr lang="en-US" sz="4400" dirty="0" smtClean="0">
                <a:effectLst/>
              </a:rPr>
              <a:t>Scientists think that the Earth’s core is made mostly of iron and contains smaller amounts of nickel but almost no oxygen, silicon, aluminum, or magnesium. </a:t>
            </a:r>
          </a:p>
          <a:p>
            <a:pPr marL="0" indent="0">
              <a:buNone/>
            </a:pPr>
            <a:r>
              <a:rPr lang="en-US" dirty="0" smtClean="0">
                <a:effectLst/>
              </a:rPr>
              <a:t/>
            </a:r>
            <a:br>
              <a:rPr lang="en-US" dirty="0" smtClean="0">
                <a:effectLst/>
              </a:rPr>
            </a:br>
            <a:endParaRPr lang="en-US" dirty="0"/>
          </a:p>
        </p:txBody>
      </p:sp>
    </p:spTree>
    <p:extLst>
      <p:ext uri="{BB962C8B-B14F-4D97-AF65-F5344CB8AC3E}">
        <p14:creationId xmlns:p14="http://schemas.microsoft.com/office/powerpoint/2010/main" val="2838685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052349" y="365125"/>
            <a:ext cx="9606126" cy="6327235"/>
          </a:xfrm>
          <a:prstGeom prst="rect">
            <a:avLst/>
          </a:prstGeom>
        </p:spPr>
      </p:pic>
    </p:spTree>
    <p:extLst>
      <p:ext uri="{BB962C8B-B14F-4D97-AF65-F5344CB8AC3E}">
        <p14:creationId xmlns:p14="http://schemas.microsoft.com/office/powerpoint/2010/main" val="3564007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The Physical Structure of the Earth</a:t>
            </a:r>
            <a:r>
              <a:rPr lang="en-US" dirty="0" smtClean="0">
                <a:effectLst/>
              </a:rPr>
              <a:t/>
            </a:r>
            <a:br>
              <a:rPr lang="en-US" dirty="0" smtClean="0">
                <a:effectLst/>
              </a:rPr>
            </a:br>
            <a:endParaRPr lang="en-US" dirty="0"/>
          </a:p>
        </p:txBody>
      </p:sp>
      <p:sp>
        <p:nvSpPr>
          <p:cNvPr id="3" name="Content Placeholder 2"/>
          <p:cNvSpPr>
            <a:spLocks noGrp="1"/>
          </p:cNvSpPr>
          <p:nvPr>
            <p:ph idx="1"/>
          </p:nvPr>
        </p:nvSpPr>
        <p:spPr>
          <a:xfrm>
            <a:off x="838200" y="1825625"/>
            <a:ext cx="10515600" cy="4732338"/>
          </a:xfrm>
        </p:spPr>
        <p:txBody>
          <a:bodyPr/>
          <a:lstStyle/>
          <a:p>
            <a:r>
              <a:rPr lang="en-US" sz="4000" dirty="0" smtClean="0">
                <a:effectLst/>
              </a:rPr>
              <a:t>Another way to look at the Earth is to examine the physical properties of its layers. </a:t>
            </a:r>
          </a:p>
          <a:p>
            <a:r>
              <a:rPr lang="en-US" sz="4000" dirty="0" smtClean="0">
                <a:effectLst/>
              </a:rPr>
              <a:t>The Earth is divided into </a:t>
            </a:r>
            <a:r>
              <a:rPr lang="en-US" sz="4000" u="sng" dirty="0" smtClean="0">
                <a:effectLst/>
              </a:rPr>
              <a:t>five physical layers</a:t>
            </a:r>
            <a:r>
              <a:rPr lang="en-US" sz="4000" dirty="0" smtClean="0">
                <a:effectLst/>
              </a:rPr>
              <a:t>—the lithosphere, asthenosphere, mesosphere, outer core, and inner core. </a:t>
            </a:r>
          </a:p>
          <a:p>
            <a:r>
              <a:rPr lang="en-US" sz="4000" dirty="0" smtClean="0">
                <a:effectLst/>
              </a:rPr>
              <a:t>As shown in the figure below, each layer has its own set of physical properties.</a:t>
            </a:r>
          </a:p>
          <a:p>
            <a:endParaRPr lang="en-US" dirty="0"/>
          </a:p>
        </p:txBody>
      </p:sp>
    </p:spTree>
    <p:extLst>
      <p:ext uri="{BB962C8B-B14F-4D97-AF65-F5344CB8AC3E}">
        <p14:creationId xmlns:p14="http://schemas.microsoft.com/office/powerpoint/2010/main" val="3423985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0026" y="0"/>
            <a:ext cx="11778166" cy="6176963"/>
          </a:xfrm>
          <a:prstGeom prst="rect">
            <a:avLst/>
          </a:prstGeom>
        </p:spPr>
      </p:pic>
    </p:spTree>
    <p:extLst>
      <p:ext uri="{BB962C8B-B14F-4D97-AF65-F5344CB8AC3E}">
        <p14:creationId xmlns:p14="http://schemas.microsoft.com/office/powerpoint/2010/main" val="1868375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Tectonic Plates</a:t>
            </a:r>
            <a:r>
              <a:rPr lang="en-US" dirty="0" smtClean="0">
                <a:effectLst/>
              </a:rPr>
              <a:t/>
            </a:r>
            <a:br>
              <a:rPr lang="en-US" dirty="0" smtClean="0">
                <a:effectLst/>
              </a:rPr>
            </a:br>
            <a:endParaRPr lang="en-US" dirty="0"/>
          </a:p>
        </p:txBody>
      </p:sp>
      <p:sp>
        <p:nvSpPr>
          <p:cNvPr id="3" name="Content Placeholder 2"/>
          <p:cNvSpPr>
            <a:spLocks noGrp="1"/>
          </p:cNvSpPr>
          <p:nvPr>
            <p:ph idx="1"/>
          </p:nvPr>
        </p:nvSpPr>
        <p:spPr>
          <a:xfrm>
            <a:off x="838200" y="1171574"/>
            <a:ext cx="10515600" cy="5514975"/>
          </a:xfrm>
        </p:spPr>
        <p:txBody>
          <a:bodyPr>
            <a:noAutofit/>
          </a:bodyPr>
          <a:lstStyle/>
          <a:p>
            <a:r>
              <a:rPr lang="en-US" sz="4000" dirty="0" smtClean="0">
                <a:effectLst/>
              </a:rPr>
              <a:t>Pieces of the lithosphere that move around on top of the asthenosphere are called </a:t>
            </a:r>
            <a:r>
              <a:rPr lang="en-US" sz="4000" b="1" u="sng" dirty="0" smtClean="0">
                <a:effectLst/>
              </a:rPr>
              <a:t>tectonic plates</a:t>
            </a:r>
            <a:r>
              <a:rPr lang="en-US" sz="4000" dirty="0" smtClean="0">
                <a:effectLst/>
              </a:rPr>
              <a:t>. </a:t>
            </a:r>
          </a:p>
          <a:p>
            <a:r>
              <a:rPr lang="en-US" sz="4000" dirty="0" smtClean="0">
                <a:effectLst/>
              </a:rPr>
              <a:t>But what exactly does a tectonic plate look like? </a:t>
            </a:r>
          </a:p>
          <a:p>
            <a:r>
              <a:rPr lang="en-US" sz="4000" dirty="0" smtClean="0">
                <a:effectLst/>
              </a:rPr>
              <a:t>How big are tectonic plates? </a:t>
            </a:r>
          </a:p>
          <a:p>
            <a:r>
              <a:rPr lang="en-US" sz="4000" dirty="0" smtClean="0">
                <a:effectLst/>
              </a:rPr>
              <a:t>How and why do they move around? </a:t>
            </a:r>
          </a:p>
          <a:p>
            <a:r>
              <a:rPr lang="en-US" sz="4000" dirty="0" smtClean="0">
                <a:effectLst/>
              </a:rPr>
              <a:t>To answer these questions, begin by thinking of the lithosphere as a giant jigsaw puzzle.</a:t>
            </a:r>
            <a:br>
              <a:rPr lang="en-US" sz="4000" dirty="0" smtClean="0">
                <a:effectLst/>
              </a:rPr>
            </a:br>
            <a:endParaRPr lang="en-US" sz="4000" dirty="0"/>
          </a:p>
        </p:txBody>
      </p:sp>
    </p:spTree>
    <p:extLst>
      <p:ext uri="{BB962C8B-B14F-4D97-AF65-F5344CB8AC3E}">
        <p14:creationId xmlns:p14="http://schemas.microsoft.com/office/powerpoint/2010/main" val="147721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A Giant Jigsaw Puzzle</a:t>
            </a:r>
            <a:r>
              <a:rPr lang="en-US" dirty="0" smtClean="0">
                <a:effectLst/>
              </a:rPr>
              <a:t/>
            </a:r>
            <a:br>
              <a:rPr lang="en-US" dirty="0" smtClean="0">
                <a:effectLst/>
              </a:rPr>
            </a:br>
            <a:endParaRPr lang="en-US" dirty="0"/>
          </a:p>
        </p:txBody>
      </p:sp>
      <p:sp>
        <p:nvSpPr>
          <p:cNvPr id="3" name="Content Placeholder 2"/>
          <p:cNvSpPr>
            <a:spLocks noGrp="1"/>
          </p:cNvSpPr>
          <p:nvPr>
            <p:ph idx="1"/>
          </p:nvPr>
        </p:nvSpPr>
        <p:spPr>
          <a:xfrm>
            <a:off x="838200" y="1128712"/>
            <a:ext cx="10515600" cy="5729287"/>
          </a:xfrm>
        </p:spPr>
        <p:txBody>
          <a:bodyPr>
            <a:normAutofit lnSpcReduction="10000"/>
          </a:bodyPr>
          <a:lstStyle/>
          <a:p>
            <a:r>
              <a:rPr lang="en-US" sz="4400" dirty="0" smtClean="0">
                <a:effectLst/>
              </a:rPr>
              <a:t>All of the tectonic plates have names, some of which you may already know. </a:t>
            </a:r>
          </a:p>
          <a:p>
            <a:r>
              <a:rPr lang="en-US" sz="4400" dirty="0" smtClean="0">
                <a:effectLst/>
              </a:rPr>
              <a:t>Some of the major tectonic plates are named on the map in </a:t>
            </a:r>
            <a:r>
              <a:rPr lang="en-US" sz="4400" b="1" dirty="0" smtClean="0">
                <a:effectLst/>
              </a:rPr>
              <a:t>Figure 4.</a:t>
            </a:r>
            <a:endParaRPr lang="en-US" sz="4400" dirty="0"/>
          </a:p>
          <a:p>
            <a:r>
              <a:rPr lang="en-US" sz="4400" dirty="0" smtClean="0">
                <a:effectLst/>
              </a:rPr>
              <a:t>Notice that each tectonic plate fits together with the tectonic plates that surround it. </a:t>
            </a:r>
          </a:p>
          <a:p>
            <a:r>
              <a:rPr lang="en-US" sz="4400" dirty="0" smtClean="0">
                <a:effectLst/>
              </a:rPr>
              <a:t>The lithosphere is like a </a:t>
            </a:r>
            <a:r>
              <a:rPr lang="en-US" sz="4400" u="sng" dirty="0" smtClean="0">
                <a:effectLst/>
              </a:rPr>
              <a:t>jigsaw puzzle</a:t>
            </a:r>
            <a:r>
              <a:rPr lang="en-US" sz="4400" dirty="0" smtClean="0">
                <a:effectLst/>
              </a:rPr>
              <a:t>, and the tectonic plates are like the pieces of a jigsaw puzzle.</a:t>
            </a:r>
          </a:p>
          <a:p>
            <a:endParaRPr lang="en-US" dirty="0"/>
          </a:p>
        </p:txBody>
      </p:sp>
    </p:spTree>
    <p:extLst>
      <p:ext uri="{BB962C8B-B14F-4D97-AF65-F5344CB8AC3E}">
        <p14:creationId xmlns:p14="http://schemas.microsoft.com/office/powerpoint/2010/main" val="872770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28775" y="-78772"/>
            <a:ext cx="8286750" cy="6936772"/>
          </a:xfrm>
          <a:prstGeom prst="rect">
            <a:avLst/>
          </a:prstGeom>
        </p:spPr>
      </p:pic>
    </p:spTree>
    <p:extLst>
      <p:ext uri="{BB962C8B-B14F-4D97-AF65-F5344CB8AC3E}">
        <p14:creationId xmlns:p14="http://schemas.microsoft.com/office/powerpoint/2010/main" val="2824174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effectLst/>
              </a:rPr>
              <a:t>Notice that not all tectonic plates are the same. </a:t>
            </a:r>
          </a:p>
          <a:p>
            <a:r>
              <a:rPr lang="en-US" dirty="0" smtClean="0">
                <a:effectLst/>
              </a:rPr>
              <a:t>For example, compare the size of the South American plate with that of the Cocos plate. </a:t>
            </a:r>
          </a:p>
          <a:p>
            <a:r>
              <a:rPr lang="en-US" dirty="0" smtClean="0">
                <a:effectLst/>
              </a:rPr>
              <a:t>Tectonic plates differ in other ways, too. </a:t>
            </a:r>
          </a:p>
          <a:p>
            <a:r>
              <a:rPr lang="en-US" dirty="0" smtClean="0">
                <a:effectLst/>
              </a:rPr>
              <a:t>For example, the South American plate has an entire continent on it and has oceanic crust, but the Cocos plate has only oceanic crust. </a:t>
            </a:r>
            <a:endParaRPr lang="en-US" dirty="0"/>
          </a:p>
        </p:txBody>
      </p:sp>
    </p:spTree>
    <p:extLst>
      <p:ext uri="{BB962C8B-B14F-4D97-AF65-F5344CB8AC3E}">
        <p14:creationId xmlns:p14="http://schemas.microsoft.com/office/powerpoint/2010/main" val="73018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What You Will Learn</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lstStyle/>
          <a:p>
            <a:r>
              <a:rPr lang="en-US" dirty="0" smtClean="0"/>
              <a:t>Identify the layers of the Earth by their chemical composition. </a:t>
            </a:r>
          </a:p>
          <a:p>
            <a:r>
              <a:rPr lang="en-US" dirty="0" smtClean="0"/>
              <a:t>Identify the layers of the Earth by their physical properties. </a:t>
            </a:r>
          </a:p>
          <a:p>
            <a:r>
              <a:rPr lang="en-US" dirty="0" smtClean="0"/>
              <a:t>Describe a tectonic plate. </a:t>
            </a:r>
          </a:p>
          <a:p>
            <a:r>
              <a:rPr lang="en-US" dirty="0" smtClean="0"/>
              <a:t>Explain how scientists know about the structure of Earth’s interior. </a:t>
            </a:r>
          </a:p>
          <a:p>
            <a:endParaRPr lang="en-US" dirty="0"/>
          </a:p>
        </p:txBody>
      </p:sp>
    </p:spTree>
    <p:extLst>
      <p:ext uri="{BB962C8B-B14F-4D97-AF65-F5344CB8AC3E}">
        <p14:creationId xmlns:p14="http://schemas.microsoft.com/office/powerpoint/2010/main" val="3025645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A Tectonic Plate Close-Up</a:t>
            </a:r>
            <a:r>
              <a:rPr lang="en-US" dirty="0" smtClean="0">
                <a:effectLst/>
              </a:rPr>
              <a:t/>
            </a:r>
            <a:br>
              <a:rPr lang="en-US" dirty="0" smtClean="0">
                <a:effectLst/>
              </a:rPr>
            </a:br>
            <a:endParaRPr lang="en-US" dirty="0"/>
          </a:p>
        </p:txBody>
      </p:sp>
      <p:sp>
        <p:nvSpPr>
          <p:cNvPr id="3" name="Content Placeholder 2"/>
          <p:cNvSpPr>
            <a:spLocks noGrp="1"/>
          </p:cNvSpPr>
          <p:nvPr>
            <p:ph idx="1"/>
          </p:nvPr>
        </p:nvSpPr>
        <p:spPr>
          <a:xfrm>
            <a:off x="838200" y="985838"/>
            <a:ext cx="10515600" cy="5686425"/>
          </a:xfrm>
        </p:spPr>
        <p:txBody>
          <a:bodyPr>
            <a:normAutofit lnSpcReduction="10000"/>
          </a:bodyPr>
          <a:lstStyle/>
          <a:p>
            <a:r>
              <a:rPr lang="en-US" sz="3600" dirty="0" smtClean="0">
                <a:effectLst/>
              </a:rPr>
              <a:t>What would a tectonic plate look like if you could lift it out of its place? </a:t>
            </a:r>
          </a:p>
          <a:p>
            <a:r>
              <a:rPr lang="en-US" sz="3600" b="1" dirty="0" smtClean="0">
                <a:effectLst/>
              </a:rPr>
              <a:t>Figure 5</a:t>
            </a:r>
            <a:r>
              <a:rPr lang="en-US" sz="3600" dirty="0" smtClean="0">
                <a:effectLst/>
              </a:rPr>
              <a:t> shows what the South American plate might look like if you could. </a:t>
            </a:r>
          </a:p>
          <a:p>
            <a:r>
              <a:rPr lang="en-US" sz="3600" dirty="0" smtClean="0">
                <a:effectLst/>
              </a:rPr>
              <a:t>Notice that this tectonic plate not only consists of the upper part of the mantle but also consists of both oceanic crust and continental crust. </a:t>
            </a:r>
          </a:p>
          <a:p>
            <a:r>
              <a:rPr lang="en-US" sz="3600" dirty="0" smtClean="0">
                <a:effectLst/>
              </a:rPr>
              <a:t>The thickest part of the South American plate is the continental crust.</a:t>
            </a:r>
          </a:p>
          <a:p>
            <a:r>
              <a:rPr lang="en-US" sz="3600" dirty="0" smtClean="0">
                <a:effectLst/>
              </a:rPr>
              <a:t>The thinnest part of this plate is in the mid-Atlantic Ocean.</a:t>
            </a:r>
          </a:p>
          <a:p>
            <a:endParaRPr lang="en-US" dirty="0"/>
          </a:p>
        </p:txBody>
      </p:sp>
    </p:spTree>
    <p:extLst>
      <p:ext uri="{BB962C8B-B14F-4D97-AF65-F5344CB8AC3E}">
        <p14:creationId xmlns:p14="http://schemas.microsoft.com/office/powerpoint/2010/main" val="308567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09400" y="365125"/>
            <a:ext cx="10506288" cy="6233731"/>
          </a:xfrm>
          <a:prstGeom prst="rect">
            <a:avLst/>
          </a:prstGeom>
        </p:spPr>
      </p:pic>
    </p:spTree>
    <p:extLst>
      <p:ext uri="{BB962C8B-B14F-4D97-AF65-F5344CB8AC3E}">
        <p14:creationId xmlns:p14="http://schemas.microsoft.com/office/powerpoint/2010/main" val="541398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Like Ice Cubes in a Bowl of Punch</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normAutofit/>
          </a:bodyPr>
          <a:lstStyle/>
          <a:p>
            <a:r>
              <a:rPr lang="en-US" dirty="0" smtClean="0">
                <a:effectLst/>
              </a:rPr>
              <a:t>Think about ice cubes floating in a bowl of punch. </a:t>
            </a:r>
          </a:p>
          <a:p>
            <a:r>
              <a:rPr lang="en-US" dirty="0" smtClean="0">
                <a:effectLst/>
              </a:rPr>
              <a:t>If there are enough cubes, they will cover the surface of the punch and bump into one another. </a:t>
            </a:r>
          </a:p>
          <a:p>
            <a:r>
              <a:rPr lang="en-US" dirty="0" smtClean="0">
                <a:effectLst/>
              </a:rPr>
              <a:t>Parts of the ice cubes are below the surface of the punch and displace the punch. </a:t>
            </a:r>
          </a:p>
          <a:p>
            <a:r>
              <a:rPr lang="en-US" dirty="0" smtClean="0">
                <a:effectLst/>
              </a:rPr>
              <a:t>Large pieces of ice displace more punch than small pieces of ice. </a:t>
            </a:r>
          </a:p>
          <a:p>
            <a:r>
              <a:rPr lang="en-US" dirty="0" smtClean="0">
                <a:effectLst/>
              </a:rPr>
              <a:t>Tectonic plates “float” on the asthenosphere in a similar way. </a:t>
            </a:r>
            <a:endParaRPr lang="en-US" dirty="0"/>
          </a:p>
        </p:txBody>
      </p:sp>
    </p:spTree>
    <p:extLst>
      <p:ext uri="{BB962C8B-B14F-4D97-AF65-F5344CB8AC3E}">
        <p14:creationId xmlns:p14="http://schemas.microsoft.com/office/powerpoint/2010/main" val="2503704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Mapping the Earth’s Interior</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normAutofit lnSpcReduction="10000"/>
          </a:bodyPr>
          <a:lstStyle/>
          <a:p>
            <a:r>
              <a:rPr lang="en-US" sz="4000" dirty="0" smtClean="0">
                <a:effectLst/>
              </a:rPr>
              <a:t>How do scientists know things about the deepest parts of the Earth, where no one has ever been? </a:t>
            </a:r>
          </a:p>
          <a:p>
            <a:r>
              <a:rPr lang="en-US" sz="4000" dirty="0" smtClean="0">
                <a:effectLst/>
              </a:rPr>
              <a:t>Scientists have never even drilled through the crust, which is only a thin skin on the surface of the Earth. </a:t>
            </a:r>
          </a:p>
          <a:p>
            <a:r>
              <a:rPr lang="en-US" sz="4000" dirty="0" smtClean="0">
                <a:effectLst/>
              </a:rPr>
              <a:t>So, how do we know so much about the mantle and the core?</a:t>
            </a:r>
          </a:p>
          <a:p>
            <a:endParaRPr lang="en-US" dirty="0"/>
          </a:p>
        </p:txBody>
      </p:sp>
    </p:spTree>
    <p:extLst>
      <p:ext uri="{BB962C8B-B14F-4D97-AF65-F5344CB8AC3E}">
        <p14:creationId xmlns:p14="http://schemas.microsoft.com/office/powerpoint/2010/main" val="2273044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690688"/>
            <a:ext cx="10515600" cy="5054886"/>
          </a:xfrm>
        </p:spPr>
        <p:txBody>
          <a:bodyPr>
            <a:normAutofit lnSpcReduction="10000"/>
          </a:bodyPr>
          <a:lstStyle/>
          <a:p>
            <a:r>
              <a:rPr lang="en-US" sz="3600" dirty="0" smtClean="0">
                <a:effectLst/>
              </a:rPr>
              <a:t>Would you be surprised to know that some of the answers come from earthquakes? </a:t>
            </a:r>
          </a:p>
          <a:p>
            <a:r>
              <a:rPr lang="en-US" sz="3600" dirty="0" smtClean="0">
                <a:effectLst/>
              </a:rPr>
              <a:t>When an earthquake happens, vibrations called </a:t>
            </a:r>
            <a:r>
              <a:rPr lang="en-US" sz="3600" i="1" u="sng" dirty="0" smtClean="0">
                <a:effectLst/>
              </a:rPr>
              <a:t>seismic waves</a:t>
            </a:r>
            <a:r>
              <a:rPr lang="en-US" sz="3600" u="sng" dirty="0" smtClean="0">
                <a:effectLst/>
              </a:rPr>
              <a:t> </a:t>
            </a:r>
            <a:r>
              <a:rPr lang="en-US" sz="3600" dirty="0" smtClean="0">
                <a:effectLst/>
              </a:rPr>
              <a:t>are produced. </a:t>
            </a:r>
          </a:p>
          <a:p>
            <a:r>
              <a:rPr lang="en-US" sz="3600" dirty="0" smtClean="0">
                <a:effectLst/>
              </a:rPr>
              <a:t>Seismic waves travel at different speeds through the Earth. Their speed depends on the density and composition of material that they pass through. </a:t>
            </a:r>
          </a:p>
          <a:p>
            <a:r>
              <a:rPr lang="en-US" sz="3600" dirty="0" smtClean="0">
                <a:effectLst/>
              </a:rPr>
              <a:t>For example, a seismic wave traveling through a solid will go faster than a seismic wave traveling through a liquid.</a:t>
            </a:r>
          </a:p>
          <a:p>
            <a:endParaRPr lang="en-US" dirty="0"/>
          </a:p>
        </p:txBody>
      </p:sp>
    </p:spTree>
    <p:extLst>
      <p:ext uri="{BB962C8B-B14F-4D97-AF65-F5344CB8AC3E}">
        <p14:creationId xmlns:p14="http://schemas.microsoft.com/office/powerpoint/2010/main" val="3902092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4000" dirty="0" smtClean="0">
                <a:effectLst/>
              </a:rPr>
              <a:t>When an earthquake happens, machines called </a:t>
            </a:r>
            <a:r>
              <a:rPr lang="en-US" sz="4000" i="1" u="sng" dirty="0" smtClean="0">
                <a:effectLst/>
              </a:rPr>
              <a:t>seismographs</a:t>
            </a:r>
            <a:r>
              <a:rPr lang="en-US" sz="4000" dirty="0" smtClean="0">
                <a:effectLst/>
              </a:rPr>
              <a:t> measure the times at which seismic waves arrive at different distances from an earthquake. </a:t>
            </a:r>
          </a:p>
          <a:p>
            <a:r>
              <a:rPr lang="en-US" sz="4000" u="sng" dirty="0" smtClean="0">
                <a:effectLst/>
              </a:rPr>
              <a:t>Seismologists</a:t>
            </a:r>
            <a:r>
              <a:rPr lang="en-US" sz="4000" dirty="0" smtClean="0">
                <a:effectLst/>
              </a:rPr>
              <a:t> can then use these distances and travel times to calculate the density and thickness of each physical layer of the Earth. </a:t>
            </a:r>
            <a:r>
              <a:rPr lang="en-US" dirty="0" smtClean="0">
                <a:effectLst/>
              </a:rPr>
              <a:t/>
            </a:r>
            <a:br>
              <a:rPr lang="en-US" dirty="0" smtClean="0">
                <a:effectLst/>
              </a:rPr>
            </a:br>
            <a:endParaRPr lang="en-US" dirty="0"/>
          </a:p>
        </p:txBody>
      </p:sp>
    </p:spTree>
    <p:extLst>
      <p:ext uri="{BB962C8B-B14F-4D97-AF65-F5344CB8AC3E}">
        <p14:creationId xmlns:p14="http://schemas.microsoft.com/office/powerpoint/2010/main" val="1919606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132944" y="177686"/>
            <a:ext cx="5661282" cy="6680314"/>
          </a:xfrm>
          <a:prstGeom prst="rect">
            <a:avLst/>
          </a:prstGeom>
        </p:spPr>
      </p:pic>
    </p:spTree>
    <p:extLst>
      <p:ext uri="{BB962C8B-B14F-4D97-AF65-F5344CB8AC3E}">
        <p14:creationId xmlns:p14="http://schemas.microsoft.com/office/powerpoint/2010/main" val="389838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Section Summary</a:t>
            </a:r>
            <a:br>
              <a:rPr lang="en-US" dirty="0" smtClean="0">
                <a:effectLst/>
              </a:rPr>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Earth is made up of three layers—the crust, the mantle, and the core—based on chemical composition. Less dense compounds make up the crust and mantle. Denser compounds make up the core. </a:t>
            </a:r>
          </a:p>
          <a:p>
            <a:r>
              <a:rPr lang="en-US" dirty="0" smtClean="0"/>
              <a:t>The Earth is made up of five main physical layers: the lithosphere, the asthenosphere, the mesosphere, the outer core, and the inner core. </a:t>
            </a:r>
          </a:p>
          <a:p>
            <a:r>
              <a:rPr lang="en-US" dirty="0" smtClean="0"/>
              <a:t>Tectonic plates are large pieces of the lithosphere that move around on the Earth’s surface. </a:t>
            </a:r>
          </a:p>
          <a:p>
            <a:r>
              <a:rPr lang="en-US" dirty="0" smtClean="0"/>
              <a:t> The crust in some tectonic plates is mainly continental. Other plates have only oceanic crust. Still other plates include both continental and oceanic crust. </a:t>
            </a:r>
          </a:p>
          <a:p>
            <a:r>
              <a:rPr lang="en-US" dirty="0" smtClean="0"/>
              <a:t> Thick tectonic plates, such as those in which the crust is mainly continental, displace more asthenosphere than do thin plates, such as those in which the crust is mainly oceanic. </a:t>
            </a:r>
          </a:p>
          <a:p>
            <a:r>
              <a:rPr lang="en-US" smtClean="0"/>
              <a:t> Knowledge </a:t>
            </a:r>
            <a:r>
              <a:rPr lang="en-US" dirty="0" smtClean="0"/>
              <a:t>about the layers of the Earth comes from the study of seismic waves caused by earthquakes. </a:t>
            </a:r>
          </a:p>
          <a:p>
            <a:endParaRPr lang="en-US" dirty="0" smtClean="0"/>
          </a:p>
          <a:p>
            <a:endParaRPr lang="en-US" dirty="0"/>
          </a:p>
        </p:txBody>
      </p:sp>
      <p:pic>
        <p:nvPicPr>
          <p:cNvPr id="2049" name="Picture 1"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839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25020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Earth </a:t>
            </a:r>
            <a:endParaRPr lang="en-US" dirty="0"/>
          </a:p>
        </p:txBody>
      </p:sp>
      <p:sp>
        <p:nvSpPr>
          <p:cNvPr id="3" name="Content Placeholder 2"/>
          <p:cNvSpPr>
            <a:spLocks noGrp="1"/>
          </p:cNvSpPr>
          <p:nvPr>
            <p:ph idx="1"/>
          </p:nvPr>
        </p:nvSpPr>
        <p:spPr/>
        <p:txBody>
          <a:bodyPr>
            <a:normAutofit/>
          </a:bodyPr>
          <a:lstStyle/>
          <a:p>
            <a:r>
              <a:rPr lang="en-US" sz="4000" dirty="0" smtClean="0"/>
              <a:t>The </a:t>
            </a:r>
            <a:r>
              <a:rPr lang="en-US" sz="4000" dirty="0" smtClean="0">
                <a:effectLst/>
              </a:rPr>
              <a:t>Earth is made of several layers.</a:t>
            </a:r>
          </a:p>
          <a:p>
            <a:r>
              <a:rPr lang="en-US" sz="4000" dirty="0" smtClean="0">
                <a:effectLst/>
              </a:rPr>
              <a:t> Each layer is made of different materials that have different properties. </a:t>
            </a:r>
          </a:p>
          <a:p>
            <a:r>
              <a:rPr lang="en-US" sz="4000" dirty="0" smtClean="0">
                <a:effectLst/>
              </a:rPr>
              <a:t>Scientists think about physical layers in two ways—by their </a:t>
            </a:r>
            <a:r>
              <a:rPr lang="en-US" sz="4000" u="sng" dirty="0" smtClean="0">
                <a:effectLst/>
              </a:rPr>
              <a:t>chemical</a:t>
            </a:r>
            <a:r>
              <a:rPr lang="en-US" sz="4000" dirty="0" smtClean="0">
                <a:effectLst/>
              </a:rPr>
              <a:t> composition and by their </a:t>
            </a:r>
            <a:r>
              <a:rPr lang="en-US" sz="4000" u="sng" dirty="0" smtClean="0">
                <a:effectLst/>
              </a:rPr>
              <a:t>physical</a:t>
            </a:r>
            <a:r>
              <a:rPr lang="en-US" sz="4000" dirty="0" smtClean="0">
                <a:effectLst/>
              </a:rPr>
              <a:t> properties.</a:t>
            </a:r>
            <a:endParaRPr lang="en-US" sz="4000" dirty="0"/>
          </a:p>
        </p:txBody>
      </p:sp>
    </p:spTree>
    <p:extLst>
      <p:ext uri="{BB962C8B-B14F-4D97-AF65-F5344CB8AC3E}">
        <p14:creationId xmlns:p14="http://schemas.microsoft.com/office/powerpoint/2010/main" val="2260066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The Composition of the Earth</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lstStyle/>
          <a:p>
            <a:r>
              <a:rPr lang="en-US" dirty="0" smtClean="0">
                <a:effectLst/>
              </a:rPr>
              <a:t>The Earth is divided into three layers—the </a:t>
            </a:r>
            <a:r>
              <a:rPr lang="en-US" u="sng" dirty="0" smtClean="0">
                <a:effectLst/>
              </a:rPr>
              <a:t>crust</a:t>
            </a:r>
            <a:r>
              <a:rPr lang="en-US" dirty="0" smtClean="0">
                <a:effectLst/>
              </a:rPr>
              <a:t>, the </a:t>
            </a:r>
            <a:r>
              <a:rPr lang="en-US" u="sng" dirty="0" smtClean="0">
                <a:effectLst/>
              </a:rPr>
              <a:t>mantle</a:t>
            </a:r>
            <a:r>
              <a:rPr lang="en-US" dirty="0" smtClean="0">
                <a:effectLst/>
              </a:rPr>
              <a:t>, and the </a:t>
            </a:r>
            <a:r>
              <a:rPr lang="en-US" u="sng" dirty="0" smtClean="0">
                <a:effectLst/>
              </a:rPr>
              <a:t>core</a:t>
            </a:r>
            <a:r>
              <a:rPr lang="en-US" dirty="0" smtClean="0">
                <a:effectLst/>
              </a:rPr>
              <a:t>—based on the compounds that make up each layer.</a:t>
            </a:r>
          </a:p>
          <a:p>
            <a:r>
              <a:rPr lang="en-US" dirty="0" smtClean="0">
                <a:effectLst/>
              </a:rPr>
              <a:t>A </a:t>
            </a:r>
            <a:r>
              <a:rPr lang="en-US" i="1" u="sng" dirty="0" smtClean="0">
                <a:effectLst/>
              </a:rPr>
              <a:t>compound</a:t>
            </a:r>
            <a:r>
              <a:rPr lang="en-US" dirty="0" smtClean="0">
                <a:effectLst/>
              </a:rPr>
              <a:t> is a substance composed of two or more elements. </a:t>
            </a:r>
          </a:p>
          <a:p>
            <a:r>
              <a:rPr lang="en-US" dirty="0" smtClean="0">
                <a:effectLst/>
              </a:rPr>
              <a:t>The less dense compounds make up the crust and mantle, and the densest compounds make up the core. </a:t>
            </a:r>
          </a:p>
          <a:p>
            <a:r>
              <a:rPr lang="en-US" dirty="0" smtClean="0">
                <a:effectLst/>
              </a:rPr>
              <a:t>The layers form because heavier elements are pulled toward the center of the Earth by gravity, and elements of lesser mass are found farther from the center.</a:t>
            </a:r>
          </a:p>
          <a:p>
            <a:endParaRPr lang="en-US" dirty="0"/>
          </a:p>
        </p:txBody>
      </p:sp>
    </p:spTree>
    <p:extLst>
      <p:ext uri="{BB962C8B-B14F-4D97-AF65-F5344CB8AC3E}">
        <p14:creationId xmlns:p14="http://schemas.microsoft.com/office/powerpoint/2010/main" val="317009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The Crust</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normAutofit/>
          </a:bodyPr>
          <a:lstStyle/>
          <a:p>
            <a:r>
              <a:rPr lang="en-US" sz="4400" dirty="0" smtClean="0">
                <a:effectLst/>
              </a:rPr>
              <a:t>The outermost layer of the Earth is the </a:t>
            </a:r>
            <a:r>
              <a:rPr lang="en-US" sz="4400" b="1" u="sng" dirty="0" smtClean="0">
                <a:effectLst/>
              </a:rPr>
              <a:t>crust</a:t>
            </a:r>
            <a:r>
              <a:rPr lang="en-US" sz="4400" b="1" dirty="0" smtClean="0">
                <a:effectLst/>
              </a:rPr>
              <a:t>. </a:t>
            </a:r>
          </a:p>
          <a:p>
            <a:r>
              <a:rPr lang="en-US" sz="4400" dirty="0" smtClean="0">
                <a:effectLst/>
              </a:rPr>
              <a:t>The crust is 5 to 100 km thick. It is the thinnest layer of the Earth.</a:t>
            </a:r>
            <a:br>
              <a:rPr lang="en-US" sz="4400" dirty="0" smtClean="0">
                <a:effectLst/>
              </a:rPr>
            </a:br>
            <a:r>
              <a:rPr lang="en-US" sz="4400" dirty="0" smtClean="0">
                <a:effectLst/>
              </a:rPr>
              <a:t/>
            </a:r>
            <a:br>
              <a:rPr lang="en-US" sz="4400" dirty="0" smtClean="0">
                <a:effectLst/>
              </a:rPr>
            </a:br>
            <a:endParaRPr lang="en-US" sz="4400" dirty="0"/>
          </a:p>
        </p:txBody>
      </p:sp>
    </p:spTree>
    <p:extLst>
      <p:ext uri="{BB962C8B-B14F-4D97-AF65-F5344CB8AC3E}">
        <p14:creationId xmlns:p14="http://schemas.microsoft.com/office/powerpoint/2010/main" val="3753712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Crust  </a:t>
            </a:r>
            <a:endParaRPr lang="en-US" dirty="0"/>
          </a:p>
        </p:txBody>
      </p:sp>
      <p:sp>
        <p:nvSpPr>
          <p:cNvPr id="3" name="Content Placeholder 2"/>
          <p:cNvSpPr>
            <a:spLocks noGrp="1"/>
          </p:cNvSpPr>
          <p:nvPr>
            <p:ph idx="1"/>
          </p:nvPr>
        </p:nvSpPr>
        <p:spPr/>
        <p:txBody>
          <a:bodyPr/>
          <a:lstStyle/>
          <a:p>
            <a:r>
              <a:rPr lang="en-US" dirty="0"/>
              <a:t>T</a:t>
            </a:r>
            <a:r>
              <a:rPr lang="en-US" dirty="0" smtClean="0"/>
              <a:t>here are two types of crust—continental and oceanic. </a:t>
            </a:r>
          </a:p>
          <a:p>
            <a:r>
              <a:rPr lang="en-US" dirty="0" smtClean="0"/>
              <a:t>Both continental crust and oceanic crust are made mainly of the elements oxygen, silicon, and aluminum. </a:t>
            </a:r>
          </a:p>
          <a:p>
            <a:r>
              <a:rPr lang="en-US" dirty="0" smtClean="0"/>
              <a:t>However, the denser oceanic crust has almost twice as much iron, calcium, and magnesium, which form minerals that are denser than those in the continental crust.</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61024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7796" y="1357313"/>
            <a:ext cx="11375092" cy="5187042"/>
          </a:xfrm>
          <a:prstGeom prst="rect">
            <a:avLst/>
          </a:prstGeom>
        </p:spPr>
      </p:pic>
    </p:spTree>
    <p:extLst>
      <p:ext uri="{BB962C8B-B14F-4D97-AF65-F5344CB8AC3E}">
        <p14:creationId xmlns:p14="http://schemas.microsoft.com/office/powerpoint/2010/main" val="637685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The Mantle</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normAutofit lnSpcReduction="10000"/>
          </a:bodyPr>
          <a:lstStyle/>
          <a:p>
            <a:r>
              <a:rPr lang="en-US" sz="5400" dirty="0" smtClean="0">
                <a:effectLst/>
              </a:rPr>
              <a:t>The layer of the Earth between the crust and the core is the </a:t>
            </a:r>
            <a:r>
              <a:rPr lang="en-US" sz="5400" b="1" u="sng" dirty="0" smtClean="0">
                <a:effectLst/>
              </a:rPr>
              <a:t>mantle</a:t>
            </a:r>
            <a:r>
              <a:rPr lang="en-US" sz="5400" b="1" dirty="0" smtClean="0">
                <a:effectLst/>
              </a:rPr>
              <a:t>.</a:t>
            </a:r>
            <a:endParaRPr lang="en-US" sz="5400" dirty="0"/>
          </a:p>
          <a:p>
            <a:r>
              <a:rPr lang="en-US" sz="5400" dirty="0" smtClean="0">
                <a:effectLst/>
              </a:rPr>
              <a:t>The mantle is much thicker than the crust and contains most of the Earth’s mass.</a:t>
            </a:r>
            <a:br>
              <a:rPr lang="en-US" sz="5400" dirty="0" smtClean="0">
                <a:effectLst/>
              </a:rPr>
            </a:br>
            <a:r>
              <a:rPr lang="en-US" dirty="0" smtClean="0">
                <a:effectLst/>
              </a:rPr>
              <a:t/>
            </a:r>
            <a:br>
              <a:rPr lang="en-US" dirty="0" smtClean="0">
                <a:effectLst/>
              </a:rPr>
            </a:br>
            <a:endParaRPr lang="en-US" dirty="0"/>
          </a:p>
        </p:txBody>
      </p:sp>
    </p:spTree>
    <p:extLst>
      <p:ext uri="{BB962C8B-B14F-4D97-AF65-F5344CB8AC3E}">
        <p14:creationId xmlns:p14="http://schemas.microsoft.com/office/powerpoint/2010/main" val="29621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Mantle Continued</a:t>
            </a:r>
            <a:endParaRPr lang="en-US" dirty="0"/>
          </a:p>
        </p:txBody>
      </p:sp>
      <p:sp>
        <p:nvSpPr>
          <p:cNvPr id="3" name="Content Placeholder 2"/>
          <p:cNvSpPr>
            <a:spLocks noGrp="1"/>
          </p:cNvSpPr>
          <p:nvPr>
            <p:ph idx="1"/>
          </p:nvPr>
        </p:nvSpPr>
        <p:spPr>
          <a:xfrm>
            <a:off x="838200" y="1825625"/>
            <a:ext cx="10515600" cy="4846638"/>
          </a:xfrm>
        </p:spPr>
        <p:txBody>
          <a:bodyPr>
            <a:normAutofit lnSpcReduction="10000"/>
          </a:bodyPr>
          <a:lstStyle/>
          <a:p>
            <a:r>
              <a:rPr lang="en-US" sz="3600" dirty="0" smtClean="0">
                <a:effectLst/>
              </a:rPr>
              <a:t>No one has ever visited the mantle. </a:t>
            </a:r>
          </a:p>
          <a:p>
            <a:r>
              <a:rPr lang="en-US" sz="3600" dirty="0" smtClean="0">
                <a:effectLst/>
              </a:rPr>
              <a:t>The crust is too thick to drill through to reach the mantle. </a:t>
            </a:r>
          </a:p>
          <a:p>
            <a:r>
              <a:rPr lang="en-US" sz="3600" dirty="0" smtClean="0">
                <a:effectLst/>
              </a:rPr>
              <a:t>Scientists must draw conclusions about the composition and other physical properties of the mantle from observations made on the Earth’s surface. </a:t>
            </a:r>
          </a:p>
          <a:p>
            <a:r>
              <a:rPr lang="en-US" sz="3600" dirty="0" smtClean="0">
                <a:effectLst/>
              </a:rPr>
              <a:t>In some places, mantle rock pushes to the surface, which allows scientists to study the rock directly.</a:t>
            </a:r>
          </a:p>
          <a:p>
            <a:pPr marL="0" indent="0">
              <a:buNone/>
            </a:pPr>
            <a:endParaRPr lang="en-US" dirty="0"/>
          </a:p>
        </p:txBody>
      </p:sp>
    </p:spTree>
    <p:extLst>
      <p:ext uri="{BB962C8B-B14F-4D97-AF65-F5344CB8AC3E}">
        <p14:creationId xmlns:p14="http://schemas.microsoft.com/office/powerpoint/2010/main" val="273521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1260</Words>
  <Application>Microsoft Office PowerPoint</Application>
  <PresentationFormat>Widescreen</PresentationFormat>
  <Paragraphs>88</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Chapter 7 Section 1</vt:lpstr>
      <vt:lpstr>What You Will Learn </vt:lpstr>
      <vt:lpstr>The Earth </vt:lpstr>
      <vt:lpstr>The Composition of the Earth </vt:lpstr>
      <vt:lpstr>The Crust </vt:lpstr>
      <vt:lpstr>Types of Crust  </vt:lpstr>
      <vt:lpstr>PowerPoint Presentation</vt:lpstr>
      <vt:lpstr>The Mantle </vt:lpstr>
      <vt:lpstr>Mantle Continued</vt:lpstr>
      <vt:lpstr>Mantle Continued Again</vt:lpstr>
      <vt:lpstr>PowerPoint Presentation</vt:lpstr>
      <vt:lpstr>The Core </vt:lpstr>
      <vt:lpstr>PowerPoint Presentation</vt:lpstr>
      <vt:lpstr>The Physical Structure of the Earth </vt:lpstr>
      <vt:lpstr>PowerPoint Presentation</vt:lpstr>
      <vt:lpstr>Tectonic Plates </vt:lpstr>
      <vt:lpstr>A Giant Jigsaw Puzzle </vt:lpstr>
      <vt:lpstr>PowerPoint Presentation</vt:lpstr>
      <vt:lpstr>PowerPoint Presentation</vt:lpstr>
      <vt:lpstr>A Tectonic Plate Close-Up </vt:lpstr>
      <vt:lpstr>PowerPoint Presentation</vt:lpstr>
      <vt:lpstr>Like Ice Cubes in a Bowl of Punch </vt:lpstr>
      <vt:lpstr>Mapping the Earth’s Interior </vt:lpstr>
      <vt:lpstr>PowerPoint Presentation</vt:lpstr>
      <vt:lpstr>PowerPoint Presentation</vt:lpstr>
      <vt:lpstr>PowerPoint Presentation</vt:lpstr>
      <vt:lpstr>Section Summary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Section 1</dc:title>
  <dc:creator>Windows User</dc:creator>
  <cp:lastModifiedBy>Lynch Harlow, Susan Y</cp:lastModifiedBy>
  <cp:revision>4</cp:revision>
  <dcterms:created xsi:type="dcterms:W3CDTF">2015-08-31T17:00:03Z</dcterms:created>
  <dcterms:modified xsi:type="dcterms:W3CDTF">2015-09-20T16:22:54Z</dcterms:modified>
</cp:coreProperties>
</file>