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9/20/2015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7 Section 3</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66784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841793"/>
          </a:xfrm>
        </p:spPr>
        <p:txBody>
          <a:bodyPr>
            <a:normAutofit fontScale="90000"/>
          </a:bodyPr>
          <a:lstStyle/>
          <a:p>
            <a:r>
              <a:rPr lang="en-US" b="1" dirty="0"/>
              <a:t>Possible Causes of Tectonic Plate Motion</a:t>
            </a:r>
            <a:r>
              <a:rPr lang="en-US" dirty="0"/>
              <a:t/>
            </a:r>
            <a:br>
              <a:rPr lang="en-US" dirty="0"/>
            </a:br>
            <a:endParaRPr lang="en-US" dirty="0"/>
          </a:p>
        </p:txBody>
      </p:sp>
      <p:sp>
        <p:nvSpPr>
          <p:cNvPr id="3" name="Content Placeholder 2"/>
          <p:cNvSpPr>
            <a:spLocks noGrp="1"/>
          </p:cNvSpPr>
          <p:nvPr>
            <p:ph sz="quarter" idx="13"/>
          </p:nvPr>
        </p:nvSpPr>
        <p:spPr>
          <a:xfrm>
            <a:off x="313899" y="1119116"/>
            <a:ext cx="11586949" cy="5738884"/>
          </a:xfrm>
        </p:spPr>
        <p:txBody>
          <a:bodyPr>
            <a:normAutofit/>
          </a:bodyPr>
          <a:lstStyle/>
          <a:p>
            <a:r>
              <a:rPr lang="en-US" sz="2400" dirty="0" smtClean="0"/>
              <a:t>What </a:t>
            </a:r>
            <a:r>
              <a:rPr lang="en-US" sz="2400" dirty="0"/>
              <a:t>causes the motion of tectonic plates? </a:t>
            </a:r>
            <a:endParaRPr lang="en-US" sz="2400" dirty="0" smtClean="0"/>
          </a:p>
          <a:p>
            <a:r>
              <a:rPr lang="en-US" sz="2400" dirty="0" smtClean="0"/>
              <a:t>Remember </a:t>
            </a:r>
            <a:r>
              <a:rPr lang="en-US" sz="2400" dirty="0"/>
              <a:t>that the solid rock of the asthenosphere flows very slowly. </a:t>
            </a:r>
            <a:endParaRPr lang="en-US" sz="2400" dirty="0" smtClean="0"/>
          </a:p>
          <a:p>
            <a:r>
              <a:rPr lang="en-US" sz="2400" dirty="0" smtClean="0"/>
              <a:t>This </a:t>
            </a:r>
            <a:r>
              <a:rPr lang="en-US" sz="2400" dirty="0"/>
              <a:t>movement occurs because of changes in density within the asthenosphere. </a:t>
            </a:r>
            <a:endParaRPr lang="en-US" sz="2400" dirty="0" smtClean="0"/>
          </a:p>
          <a:p>
            <a:r>
              <a:rPr lang="en-US" sz="2400" dirty="0" smtClean="0"/>
              <a:t>These </a:t>
            </a:r>
            <a:r>
              <a:rPr lang="en-US" sz="2400" dirty="0"/>
              <a:t>density changes are caused by the outward flow of thermal energy from deep within the Earth. </a:t>
            </a:r>
            <a:endParaRPr lang="en-US" sz="2400" dirty="0" smtClean="0"/>
          </a:p>
          <a:p>
            <a:r>
              <a:rPr lang="en-US" sz="2400" dirty="0" smtClean="0"/>
              <a:t>When </a:t>
            </a:r>
            <a:r>
              <a:rPr lang="en-US" sz="2400" dirty="0"/>
              <a:t>rock is heated, it expands, becomes less dense, and tends to rise to the surface of the Earth. </a:t>
            </a:r>
            <a:endParaRPr lang="en-US" sz="2400" dirty="0" smtClean="0"/>
          </a:p>
          <a:p>
            <a:r>
              <a:rPr lang="en-US" sz="2400" dirty="0" smtClean="0"/>
              <a:t>As </a:t>
            </a:r>
            <a:r>
              <a:rPr lang="en-US" sz="2400" dirty="0"/>
              <a:t>the rock gets near the surface, the rock cools, becomes more dense, and tends to sink. </a:t>
            </a:r>
          </a:p>
        </p:txBody>
      </p:sp>
    </p:spTree>
    <p:extLst>
      <p:ext uri="{BB962C8B-B14F-4D97-AF65-F5344CB8AC3E}">
        <p14:creationId xmlns:p14="http://schemas.microsoft.com/office/powerpoint/2010/main" val="2073878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stretch>
            <a:fillRect/>
          </a:stretch>
        </p:blipFill>
        <p:spPr>
          <a:xfrm>
            <a:off x="1256759" y="259307"/>
            <a:ext cx="8269378" cy="6527296"/>
          </a:xfrm>
          <a:prstGeom prst="rect">
            <a:avLst/>
          </a:prstGeom>
        </p:spPr>
      </p:pic>
    </p:spTree>
    <p:extLst>
      <p:ext uri="{BB962C8B-B14F-4D97-AF65-F5344CB8AC3E}">
        <p14:creationId xmlns:p14="http://schemas.microsoft.com/office/powerpoint/2010/main" val="762553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Tracking Tectonic Plate Motion</a:t>
            </a:r>
            <a:r>
              <a:rPr lang="en-US" dirty="0"/>
              <a:t/>
            </a:r>
            <a:br>
              <a:rPr lang="en-US" dirty="0"/>
            </a:br>
            <a:endParaRPr lang="en-US" dirty="0"/>
          </a:p>
        </p:txBody>
      </p:sp>
      <p:sp>
        <p:nvSpPr>
          <p:cNvPr id="3" name="Content Placeholder 2"/>
          <p:cNvSpPr>
            <a:spLocks noGrp="1"/>
          </p:cNvSpPr>
          <p:nvPr>
            <p:ph sz="quarter" idx="13"/>
          </p:nvPr>
        </p:nvSpPr>
        <p:spPr>
          <a:xfrm>
            <a:off x="286603" y="1514901"/>
            <a:ext cx="11477767" cy="5172501"/>
          </a:xfrm>
        </p:spPr>
        <p:txBody>
          <a:bodyPr>
            <a:normAutofit/>
          </a:bodyPr>
          <a:lstStyle/>
          <a:p>
            <a:r>
              <a:rPr lang="en-US" sz="3200" dirty="0"/>
              <a:t>How fast do tectonic plates move? </a:t>
            </a:r>
            <a:endParaRPr lang="en-US" sz="3200" dirty="0" smtClean="0"/>
          </a:p>
          <a:p>
            <a:r>
              <a:rPr lang="en-US" sz="3200" dirty="0" smtClean="0"/>
              <a:t>The </a:t>
            </a:r>
            <a:r>
              <a:rPr lang="en-US" sz="3200" dirty="0"/>
              <a:t>answer to this question depends on many factors, such as the type and shape of the tectonic plate and the way that the tectonic plate interacts with the tectonic plates that surround it. </a:t>
            </a:r>
            <a:r>
              <a:rPr lang="en-US" sz="3200" dirty="0" smtClean="0"/>
              <a:t>T</a:t>
            </a:r>
          </a:p>
          <a:p>
            <a:r>
              <a:rPr lang="en-US" sz="3200" dirty="0" err="1" smtClean="0"/>
              <a:t>ectonic</a:t>
            </a:r>
            <a:r>
              <a:rPr lang="en-US" sz="3200" dirty="0" smtClean="0"/>
              <a:t> </a:t>
            </a:r>
            <a:r>
              <a:rPr lang="en-US" sz="3200" dirty="0"/>
              <a:t>plate movements are so slow and gradual that you can’t see or feel </a:t>
            </a:r>
            <a:r>
              <a:rPr lang="en-US" sz="3200" dirty="0" smtClean="0"/>
              <a:t>them</a:t>
            </a:r>
          </a:p>
          <a:p>
            <a:pPr lvl="1"/>
            <a:r>
              <a:rPr lang="en-US" sz="3200" dirty="0" smtClean="0"/>
              <a:t>the </a:t>
            </a:r>
            <a:r>
              <a:rPr lang="en-US" sz="3200" dirty="0"/>
              <a:t>movement is measured in centimeters per year.</a:t>
            </a:r>
          </a:p>
        </p:txBody>
      </p:sp>
    </p:spTree>
    <p:extLst>
      <p:ext uri="{BB962C8B-B14F-4D97-AF65-F5344CB8AC3E}">
        <p14:creationId xmlns:p14="http://schemas.microsoft.com/office/powerpoint/2010/main" val="3497507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841793"/>
          </a:xfrm>
        </p:spPr>
        <p:txBody>
          <a:bodyPr>
            <a:normAutofit fontScale="90000"/>
          </a:bodyPr>
          <a:lstStyle/>
          <a:p>
            <a:r>
              <a:rPr lang="en-US" b="1" dirty="0"/>
              <a:t>The Global Positioning System</a:t>
            </a:r>
            <a:r>
              <a:rPr lang="en-US" dirty="0"/>
              <a:t/>
            </a:r>
            <a:br>
              <a:rPr lang="en-US" dirty="0"/>
            </a:br>
            <a:endParaRPr lang="en-US" dirty="0"/>
          </a:p>
        </p:txBody>
      </p:sp>
      <p:sp>
        <p:nvSpPr>
          <p:cNvPr id="3" name="Content Placeholder 2"/>
          <p:cNvSpPr>
            <a:spLocks noGrp="1"/>
          </p:cNvSpPr>
          <p:nvPr>
            <p:ph sz="quarter" idx="13"/>
          </p:nvPr>
        </p:nvSpPr>
        <p:spPr>
          <a:xfrm>
            <a:off x="159224" y="1460310"/>
            <a:ext cx="11873552" cy="5336273"/>
          </a:xfrm>
        </p:spPr>
        <p:txBody>
          <a:bodyPr>
            <a:normAutofit/>
          </a:bodyPr>
          <a:lstStyle/>
          <a:p>
            <a:r>
              <a:rPr lang="en-US" sz="2800" dirty="0"/>
              <a:t>Scientists use a system of satellites called the </a:t>
            </a:r>
            <a:r>
              <a:rPr lang="en-US" sz="2800" i="1" dirty="0"/>
              <a:t>global</a:t>
            </a:r>
            <a:r>
              <a:rPr lang="en-US" sz="2800" dirty="0"/>
              <a:t> </a:t>
            </a:r>
            <a:r>
              <a:rPr lang="en-US" sz="2800" i="1" dirty="0"/>
              <a:t>positioning system</a:t>
            </a:r>
            <a:r>
              <a:rPr lang="en-US" sz="2800" dirty="0"/>
              <a:t> (GPS), </a:t>
            </a:r>
            <a:r>
              <a:rPr lang="en-US" sz="2800" dirty="0" smtClean="0"/>
              <a:t>to </a:t>
            </a:r>
            <a:r>
              <a:rPr lang="en-US" sz="2800" dirty="0"/>
              <a:t>measure the rate of tectonic plate movement. </a:t>
            </a:r>
            <a:endParaRPr lang="en-US" sz="2800" dirty="0" smtClean="0"/>
          </a:p>
          <a:p>
            <a:r>
              <a:rPr lang="en-US" sz="2800" dirty="0" smtClean="0"/>
              <a:t>Radio </a:t>
            </a:r>
            <a:r>
              <a:rPr lang="en-US" sz="2800" dirty="0"/>
              <a:t>signals are continuously beamed from satellites to GPS ground stations, which record the exact distance between the satellites and the ground station. </a:t>
            </a:r>
            <a:endParaRPr lang="en-US" sz="2800" dirty="0" smtClean="0"/>
          </a:p>
          <a:p>
            <a:r>
              <a:rPr lang="en-US" sz="2800" dirty="0" smtClean="0"/>
              <a:t>Over </a:t>
            </a:r>
            <a:r>
              <a:rPr lang="en-US" sz="2800" dirty="0"/>
              <a:t>time, these distances change slightly. </a:t>
            </a:r>
            <a:endParaRPr lang="en-US" sz="2800" dirty="0" smtClean="0"/>
          </a:p>
          <a:p>
            <a:r>
              <a:rPr lang="en-US" sz="2800" dirty="0" smtClean="0"/>
              <a:t>By </a:t>
            </a:r>
            <a:r>
              <a:rPr lang="en-US" sz="2800" dirty="0"/>
              <a:t>recording the time it takes for the GPS ground stations to move a given distance, scientists can measure the speed at which each tectonic plate moves.</a:t>
            </a:r>
          </a:p>
        </p:txBody>
      </p:sp>
    </p:spTree>
    <p:extLst>
      <p:ext uri="{BB962C8B-B14F-4D97-AF65-F5344CB8AC3E}">
        <p14:creationId xmlns:p14="http://schemas.microsoft.com/office/powerpoint/2010/main" val="1841622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stretch>
            <a:fillRect/>
          </a:stretch>
        </p:blipFill>
        <p:spPr>
          <a:xfrm>
            <a:off x="2961564" y="237565"/>
            <a:ext cx="5581934" cy="6765304"/>
          </a:xfrm>
          <a:prstGeom prst="rect">
            <a:avLst/>
          </a:prstGeom>
        </p:spPr>
      </p:pic>
    </p:spTree>
    <p:extLst>
      <p:ext uri="{BB962C8B-B14F-4D97-AF65-F5344CB8AC3E}">
        <p14:creationId xmlns:p14="http://schemas.microsoft.com/office/powerpoint/2010/main" val="1484191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br>
              <a:rPr lang="en-US" dirty="0"/>
            </a:br>
            <a:endParaRPr lang="en-US" dirty="0"/>
          </a:p>
        </p:txBody>
      </p:sp>
      <p:sp>
        <p:nvSpPr>
          <p:cNvPr id="3" name="Content Placeholder 2"/>
          <p:cNvSpPr>
            <a:spLocks noGrp="1"/>
          </p:cNvSpPr>
          <p:nvPr>
            <p:ph sz="quarter" idx="13"/>
          </p:nvPr>
        </p:nvSpPr>
        <p:spPr>
          <a:xfrm>
            <a:off x="913774" y="1596788"/>
            <a:ext cx="10363826" cy="5008728"/>
          </a:xfrm>
        </p:spPr>
        <p:txBody>
          <a:bodyPr>
            <a:normAutofit/>
          </a:bodyPr>
          <a:lstStyle/>
          <a:p>
            <a:endParaRPr lang="en-US" dirty="0"/>
          </a:p>
          <a:p>
            <a:r>
              <a:rPr lang="en-US" dirty="0"/>
              <a:t>Boundaries between tectonic plates are classified as convergent, divergent, or transform. </a:t>
            </a:r>
          </a:p>
          <a:p>
            <a:endParaRPr lang="en-US" dirty="0"/>
          </a:p>
          <a:p>
            <a:r>
              <a:rPr lang="en-US" dirty="0"/>
              <a:t> </a:t>
            </a:r>
            <a:r>
              <a:rPr lang="en-US" dirty="0" smtClean="0"/>
              <a:t>Ridge </a:t>
            </a:r>
            <a:r>
              <a:rPr lang="en-US" dirty="0"/>
              <a:t>push, convection, and slab pull are three possible driving forces of plate tectonics. </a:t>
            </a:r>
          </a:p>
          <a:p>
            <a:endParaRPr lang="en-US" dirty="0"/>
          </a:p>
          <a:p>
            <a:r>
              <a:rPr lang="en-US" dirty="0"/>
              <a:t> </a:t>
            </a:r>
            <a:r>
              <a:rPr lang="en-US" dirty="0" smtClean="0"/>
              <a:t>Scientists </a:t>
            </a:r>
            <a:r>
              <a:rPr lang="en-US" dirty="0"/>
              <a:t>use data from a system of satellites called the global positioning system to measure the rate of motion of tectonic plates. </a:t>
            </a:r>
          </a:p>
          <a:p>
            <a:endParaRPr lang="en-US" dirty="0"/>
          </a:p>
        </p:txBody>
      </p:sp>
      <p:pic>
        <p:nvPicPr>
          <p:cNvPr id="2049" name="Picture 1"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359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a:t>
            </a:r>
            <a:endParaRPr lang="en-US" dirty="0"/>
          </a:p>
        </p:txBody>
      </p:sp>
      <p:sp>
        <p:nvSpPr>
          <p:cNvPr id="3" name="Content Placeholder 2"/>
          <p:cNvSpPr>
            <a:spLocks noGrp="1"/>
          </p:cNvSpPr>
          <p:nvPr>
            <p:ph sz="quarter" idx="13"/>
          </p:nvPr>
        </p:nvSpPr>
        <p:spPr/>
        <p:txBody>
          <a:bodyPr>
            <a:normAutofit/>
          </a:bodyPr>
          <a:lstStyle/>
          <a:p>
            <a:r>
              <a:rPr lang="en-US" sz="3600" b="1" dirty="0"/>
              <a:t>S6E5.d </a:t>
            </a:r>
            <a:r>
              <a:rPr lang="en-US" sz="3600" dirty="0"/>
              <a:t>Recognize that lithospheric plates constantly move and cause major geological events on the earth’s surface.</a:t>
            </a:r>
          </a:p>
        </p:txBody>
      </p:sp>
    </p:spTree>
    <p:extLst>
      <p:ext uri="{BB962C8B-B14F-4D97-AF65-F5344CB8AC3E}">
        <p14:creationId xmlns:p14="http://schemas.microsoft.com/office/powerpoint/2010/main" val="1549322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You Will Learn</a:t>
            </a:r>
            <a:r>
              <a:rPr lang="en-US" dirty="0"/>
              <a:t/>
            </a:r>
            <a:br>
              <a:rPr lang="en-US" dirty="0"/>
            </a:br>
            <a:endParaRPr lang="en-US" dirty="0"/>
          </a:p>
        </p:txBody>
      </p:sp>
      <p:sp>
        <p:nvSpPr>
          <p:cNvPr id="3" name="Content Placeholder 2"/>
          <p:cNvSpPr>
            <a:spLocks noGrp="1"/>
          </p:cNvSpPr>
          <p:nvPr>
            <p:ph sz="quarter" idx="13"/>
          </p:nvPr>
        </p:nvSpPr>
        <p:spPr/>
        <p:txBody>
          <a:bodyPr>
            <a:normAutofit/>
          </a:bodyPr>
          <a:lstStyle/>
          <a:p>
            <a:endParaRPr lang="en-US" b="1" dirty="0"/>
          </a:p>
          <a:p>
            <a:r>
              <a:rPr lang="en-US" b="1" dirty="0"/>
              <a:t>Describe the three types of tectonic plate boundaries. </a:t>
            </a:r>
          </a:p>
          <a:p>
            <a:endParaRPr lang="en-US" b="1" dirty="0"/>
          </a:p>
          <a:p>
            <a:r>
              <a:rPr lang="en-US" b="1" dirty="0" smtClean="0"/>
              <a:t>Describe </a:t>
            </a:r>
            <a:r>
              <a:rPr lang="en-US" b="1" dirty="0"/>
              <a:t>the three forces thought to move tectonic plates. </a:t>
            </a:r>
          </a:p>
          <a:p>
            <a:endParaRPr lang="en-US" b="1" dirty="0"/>
          </a:p>
          <a:p>
            <a:r>
              <a:rPr lang="en-US" b="1" dirty="0" smtClean="0"/>
              <a:t>Explain </a:t>
            </a:r>
            <a:r>
              <a:rPr lang="en-US" b="1" dirty="0"/>
              <a:t>how scientists measure the rate at which tectonic plates move. </a:t>
            </a:r>
          </a:p>
          <a:p>
            <a:endParaRPr lang="en-US" dirty="0"/>
          </a:p>
        </p:txBody>
      </p:sp>
    </p:spTree>
    <p:extLst>
      <p:ext uri="{BB962C8B-B14F-4D97-AF65-F5344CB8AC3E}">
        <p14:creationId xmlns:p14="http://schemas.microsoft.com/office/powerpoint/2010/main" val="2803707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Theory of Plate Tectonics</a:t>
            </a:r>
            <a:br>
              <a:rPr lang="en-US" dirty="0"/>
            </a:br>
            <a:r>
              <a:rPr lang="en-US" dirty="0"/>
              <a:t/>
            </a:r>
            <a:br>
              <a:rPr lang="en-US" dirty="0"/>
            </a:br>
            <a:endParaRPr lang="en-US" dirty="0"/>
          </a:p>
        </p:txBody>
      </p:sp>
      <p:sp>
        <p:nvSpPr>
          <p:cNvPr id="3" name="Content Placeholder 2"/>
          <p:cNvSpPr>
            <a:spLocks noGrp="1"/>
          </p:cNvSpPr>
          <p:nvPr>
            <p:ph sz="quarter" idx="13"/>
          </p:nvPr>
        </p:nvSpPr>
        <p:spPr>
          <a:xfrm>
            <a:off x="913774" y="1214651"/>
            <a:ext cx="10363826" cy="5486399"/>
          </a:xfrm>
        </p:spPr>
        <p:txBody>
          <a:bodyPr>
            <a:noAutofit/>
          </a:bodyPr>
          <a:lstStyle/>
          <a:p>
            <a:r>
              <a:rPr lang="en-US" sz="2800" dirty="0"/>
              <a:t>As scientists’ understanding of mid-ocean ridges and magnetic reversals grew, scientists formed a theory to explain how tectonic plates move. </a:t>
            </a:r>
            <a:endParaRPr lang="en-US" sz="2800" dirty="0" smtClean="0"/>
          </a:p>
          <a:p>
            <a:r>
              <a:rPr lang="en-US" sz="2800" b="1" dirty="0" smtClean="0"/>
              <a:t>Plate </a:t>
            </a:r>
            <a:r>
              <a:rPr lang="en-US" sz="2800" b="1" dirty="0"/>
              <a:t>tectonics</a:t>
            </a:r>
            <a:r>
              <a:rPr lang="en-US" sz="2800" dirty="0"/>
              <a:t> is the theory that the Earth’s lithosphere is divided into tectonic plates that move around on top of the asthenosphere. </a:t>
            </a:r>
            <a:endParaRPr lang="en-US" sz="2800" dirty="0" smtClean="0"/>
          </a:p>
          <a:p>
            <a:r>
              <a:rPr lang="en-US" sz="2800" dirty="0" smtClean="0"/>
              <a:t>In </a:t>
            </a:r>
            <a:r>
              <a:rPr lang="en-US" sz="2800" dirty="0"/>
              <a:t>this section, you will learn what causes tectonic plates to move. But first you will learn about the different types of tectonic plate boundaries.</a:t>
            </a:r>
            <a:br>
              <a:rPr lang="en-US" sz="2800" dirty="0"/>
            </a:br>
            <a:r>
              <a:rPr lang="en-US" sz="2800" dirty="0"/>
              <a:t/>
            </a:r>
            <a:br>
              <a:rPr lang="en-US" sz="2800" dirty="0"/>
            </a:br>
            <a:endParaRPr lang="en-US" sz="2800" dirty="0"/>
          </a:p>
        </p:txBody>
      </p:sp>
    </p:spTree>
    <p:extLst>
      <p:ext uri="{BB962C8B-B14F-4D97-AF65-F5344CB8AC3E}">
        <p14:creationId xmlns:p14="http://schemas.microsoft.com/office/powerpoint/2010/main" val="2435782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Tectonic Plate Boundaries</a:t>
            </a:r>
            <a:r>
              <a:rPr lang="en-US" dirty="0"/>
              <a:t/>
            </a:r>
            <a:br>
              <a:rPr lang="en-US" dirty="0"/>
            </a:br>
            <a:endParaRPr lang="en-US" dirty="0"/>
          </a:p>
        </p:txBody>
      </p:sp>
      <p:sp>
        <p:nvSpPr>
          <p:cNvPr id="3" name="Content Placeholder 2"/>
          <p:cNvSpPr>
            <a:spLocks noGrp="1"/>
          </p:cNvSpPr>
          <p:nvPr>
            <p:ph sz="quarter" idx="13"/>
          </p:nvPr>
        </p:nvSpPr>
        <p:spPr>
          <a:xfrm>
            <a:off x="232012" y="1501254"/>
            <a:ext cx="11764370" cy="5172501"/>
          </a:xfrm>
        </p:spPr>
        <p:txBody>
          <a:bodyPr>
            <a:normAutofit/>
          </a:bodyPr>
          <a:lstStyle/>
          <a:p>
            <a:r>
              <a:rPr lang="en-US" sz="2800" dirty="0"/>
              <a:t>A boundary is a place where tectonic plates touch. </a:t>
            </a:r>
            <a:endParaRPr lang="en-US" sz="2800" dirty="0" smtClean="0"/>
          </a:p>
          <a:p>
            <a:r>
              <a:rPr lang="en-US" sz="2800" dirty="0" smtClean="0"/>
              <a:t>All </a:t>
            </a:r>
            <a:r>
              <a:rPr lang="en-US" sz="2800" dirty="0"/>
              <a:t>tectonic plates share boundaries with other tectonic plates. These boundaries are divided into three types: convergent, divergent, and transform. </a:t>
            </a:r>
            <a:endParaRPr lang="en-US" sz="2800" dirty="0" smtClean="0"/>
          </a:p>
          <a:p>
            <a:r>
              <a:rPr lang="en-US" sz="2800" dirty="0" smtClean="0"/>
              <a:t>The </a:t>
            </a:r>
            <a:r>
              <a:rPr lang="en-US" sz="2800" dirty="0"/>
              <a:t>type of boundary depends on how the tectonic plates move relative to one another. Tectonic plates can collide, separate, or slide past each </a:t>
            </a:r>
            <a:r>
              <a:rPr lang="en-US" sz="2800" dirty="0" smtClean="0"/>
              <a:t>other.</a:t>
            </a:r>
          </a:p>
          <a:p>
            <a:r>
              <a:rPr lang="en-US" sz="2800" dirty="0" smtClean="0"/>
              <a:t>Earthquakes </a:t>
            </a:r>
            <a:r>
              <a:rPr lang="en-US" sz="2800" dirty="0"/>
              <a:t>can occur at all three types of plate boundaries. The figure below shows examples of tectonic plate boundaries.</a:t>
            </a:r>
          </a:p>
        </p:txBody>
      </p:sp>
    </p:spTree>
    <p:extLst>
      <p:ext uri="{BB962C8B-B14F-4D97-AF65-F5344CB8AC3E}">
        <p14:creationId xmlns:p14="http://schemas.microsoft.com/office/powerpoint/2010/main" val="3559365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stretch>
            <a:fillRect/>
          </a:stretch>
        </p:blipFill>
        <p:spPr>
          <a:xfrm>
            <a:off x="0" y="1405718"/>
            <a:ext cx="12192000" cy="4667535"/>
          </a:xfrm>
          <a:prstGeom prst="rect">
            <a:avLst/>
          </a:prstGeom>
        </p:spPr>
      </p:pic>
    </p:spTree>
    <p:extLst>
      <p:ext uri="{BB962C8B-B14F-4D97-AF65-F5344CB8AC3E}">
        <p14:creationId xmlns:p14="http://schemas.microsoft.com/office/powerpoint/2010/main" val="3531998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Convergent Boundaries</a:t>
            </a:r>
            <a:r>
              <a:rPr lang="en-US" dirty="0"/>
              <a:t/>
            </a:r>
            <a:br>
              <a:rPr lang="en-US" dirty="0"/>
            </a:br>
            <a:endParaRPr lang="en-US" dirty="0"/>
          </a:p>
        </p:txBody>
      </p:sp>
      <p:sp>
        <p:nvSpPr>
          <p:cNvPr id="3" name="Content Placeholder 2"/>
          <p:cNvSpPr>
            <a:spLocks noGrp="1"/>
          </p:cNvSpPr>
          <p:nvPr>
            <p:ph sz="quarter" idx="13"/>
          </p:nvPr>
        </p:nvSpPr>
        <p:spPr>
          <a:xfrm>
            <a:off x="218365" y="1514901"/>
            <a:ext cx="11723426" cy="5343099"/>
          </a:xfrm>
        </p:spPr>
        <p:txBody>
          <a:bodyPr>
            <a:normAutofit/>
          </a:bodyPr>
          <a:lstStyle/>
          <a:p>
            <a:r>
              <a:rPr lang="en-US" sz="3200" dirty="0"/>
              <a:t>When two tectonic plates collide, the boundary between them is a </a:t>
            </a:r>
            <a:r>
              <a:rPr lang="en-US" sz="3200" b="1" dirty="0"/>
              <a:t>convergent boundary.</a:t>
            </a:r>
            <a:r>
              <a:rPr lang="en-US" sz="3200" dirty="0"/>
              <a:t> </a:t>
            </a:r>
            <a:endParaRPr lang="en-US" sz="3200" dirty="0" smtClean="0"/>
          </a:p>
          <a:p>
            <a:r>
              <a:rPr lang="en-US" sz="3200" dirty="0" smtClean="0"/>
              <a:t>What </a:t>
            </a:r>
            <a:r>
              <a:rPr lang="en-US" sz="3200" dirty="0"/>
              <a:t>happens at a convergent boundary depends on the kind of crust at the leading edge of each tectonic plate. </a:t>
            </a:r>
            <a:endParaRPr lang="en-US" sz="3200" dirty="0" smtClean="0"/>
          </a:p>
          <a:p>
            <a:r>
              <a:rPr lang="en-US" sz="3200" dirty="0" smtClean="0"/>
              <a:t>The </a:t>
            </a:r>
            <a:r>
              <a:rPr lang="en-US" sz="3200" dirty="0"/>
              <a:t>three types of convergent boundaries are continental-continental boundaries, continental-oceanic boundaries, and oceanic-oceanic boundaries.</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784998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718964"/>
          </a:xfrm>
        </p:spPr>
        <p:txBody>
          <a:bodyPr>
            <a:normAutofit fontScale="90000"/>
          </a:bodyPr>
          <a:lstStyle/>
          <a:p>
            <a:r>
              <a:rPr lang="en-US" b="1" dirty="0"/>
              <a:t>Divergent Boundaries</a:t>
            </a:r>
            <a:r>
              <a:rPr lang="en-US" dirty="0"/>
              <a:t/>
            </a:r>
            <a:br>
              <a:rPr lang="en-US" dirty="0"/>
            </a:br>
            <a:endParaRPr lang="en-US" dirty="0"/>
          </a:p>
        </p:txBody>
      </p:sp>
      <p:sp>
        <p:nvSpPr>
          <p:cNvPr id="3" name="Content Placeholder 2"/>
          <p:cNvSpPr>
            <a:spLocks noGrp="1"/>
          </p:cNvSpPr>
          <p:nvPr>
            <p:ph sz="quarter" idx="13"/>
          </p:nvPr>
        </p:nvSpPr>
        <p:spPr>
          <a:xfrm>
            <a:off x="218364" y="1446664"/>
            <a:ext cx="11655188" cy="5199796"/>
          </a:xfrm>
        </p:spPr>
        <p:txBody>
          <a:bodyPr>
            <a:normAutofit fontScale="92500"/>
          </a:bodyPr>
          <a:lstStyle/>
          <a:p>
            <a:r>
              <a:rPr lang="en-US" sz="4000" dirty="0"/>
              <a:t>When two tectonic plates separate, the boundary between them is called a </a:t>
            </a:r>
            <a:r>
              <a:rPr lang="en-US" sz="4000" b="1" dirty="0"/>
              <a:t>divergent boundary</a:t>
            </a:r>
            <a:r>
              <a:rPr lang="en-US" sz="4000" b="1" dirty="0" smtClean="0"/>
              <a:t>.</a:t>
            </a:r>
          </a:p>
          <a:p>
            <a:r>
              <a:rPr lang="en-US" sz="4000" dirty="0" smtClean="0"/>
              <a:t>New </a:t>
            </a:r>
            <a:r>
              <a:rPr lang="en-US" sz="4000" dirty="0"/>
              <a:t>sea floor forms at divergent boundaries. </a:t>
            </a:r>
            <a:endParaRPr lang="en-US" sz="4000" dirty="0" smtClean="0"/>
          </a:p>
          <a:p>
            <a:r>
              <a:rPr lang="en-US" sz="4000" dirty="0" smtClean="0"/>
              <a:t>Mid-ocean </a:t>
            </a:r>
            <a:r>
              <a:rPr lang="en-US" sz="4000" dirty="0"/>
              <a:t>ridges are the most common type of divergent boundary.</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160503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91668"/>
          </a:xfrm>
        </p:spPr>
        <p:txBody>
          <a:bodyPr>
            <a:normAutofit fontScale="90000"/>
          </a:bodyPr>
          <a:lstStyle/>
          <a:p>
            <a:r>
              <a:rPr lang="en-US" b="1" dirty="0"/>
              <a:t>Transform Boundaries</a:t>
            </a:r>
            <a:r>
              <a:rPr lang="en-US" dirty="0"/>
              <a:t/>
            </a:r>
            <a:br>
              <a:rPr lang="en-US" dirty="0"/>
            </a:br>
            <a:endParaRPr lang="en-US" dirty="0"/>
          </a:p>
        </p:txBody>
      </p:sp>
      <p:sp>
        <p:nvSpPr>
          <p:cNvPr id="3" name="Content Placeholder 2"/>
          <p:cNvSpPr>
            <a:spLocks noGrp="1"/>
          </p:cNvSpPr>
          <p:nvPr>
            <p:ph sz="quarter" idx="13"/>
          </p:nvPr>
        </p:nvSpPr>
        <p:spPr>
          <a:xfrm>
            <a:off x="313899" y="1310186"/>
            <a:ext cx="10963701" cy="5022375"/>
          </a:xfrm>
        </p:spPr>
        <p:txBody>
          <a:bodyPr>
            <a:normAutofit/>
          </a:bodyPr>
          <a:lstStyle/>
          <a:p>
            <a:r>
              <a:rPr lang="en-US" sz="3200" dirty="0"/>
              <a:t>When two tectonic plates slide past each other horizontally, the boundary between them is a </a:t>
            </a:r>
            <a:r>
              <a:rPr lang="en-US" sz="3200" b="1" dirty="0"/>
              <a:t>transform boundary.</a:t>
            </a:r>
            <a:r>
              <a:rPr lang="en-US" sz="3200" dirty="0"/>
              <a:t> </a:t>
            </a:r>
            <a:endParaRPr lang="en-US" sz="3200" dirty="0" smtClean="0"/>
          </a:p>
          <a:p>
            <a:r>
              <a:rPr lang="en-US" sz="3200" dirty="0" smtClean="0"/>
              <a:t>The </a:t>
            </a:r>
            <a:r>
              <a:rPr lang="en-US" sz="3200" dirty="0"/>
              <a:t>San Andreas Fault in California is a good example of a transform boundary. </a:t>
            </a:r>
            <a:endParaRPr lang="en-US" sz="3200" dirty="0" smtClean="0"/>
          </a:p>
          <a:p>
            <a:r>
              <a:rPr lang="en-US" sz="3200" dirty="0" smtClean="0"/>
              <a:t>This </a:t>
            </a:r>
            <a:r>
              <a:rPr lang="en-US" sz="3200" dirty="0"/>
              <a:t>fault marks the place where the Pacific and North American plates are sliding past each other.</a:t>
            </a:r>
          </a:p>
        </p:txBody>
      </p:sp>
    </p:spTree>
    <p:extLst>
      <p:ext uri="{BB962C8B-B14F-4D97-AF65-F5344CB8AC3E}">
        <p14:creationId xmlns:p14="http://schemas.microsoft.com/office/powerpoint/2010/main" val="294054538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32</TotalTime>
  <Words>689</Words>
  <Application>Microsoft Office PowerPoint</Application>
  <PresentationFormat>Widescreen</PresentationFormat>
  <Paragraphs>55</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Tw Cen MT</vt:lpstr>
      <vt:lpstr>Droplet</vt:lpstr>
      <vt:lpstr>Chapter 7 Section 3</vt:lpstr>
      <vt:lpstr>Standard </vt:lpstr>
      <vt:lpstr>What You Will Learn </vt:lpstr>
      <vt:lpstr>The Theory of Plate Tectonics  </vt:lpstr>
      <vt:lpstr>Tectonic Plate Boundaries </vt:lpstr>
      <vt:lpstr>PowerPoint Presentation</vt:lpstr>
      <vt:lpstr>Convergent Boundaries </vt:lpstr>
      <vt:lpstr>Divergent Boundaries </vt:lpstr>
      <vt:lpstr>Transform Boundaries </vt:lpstr>
      <vt:lpstr>Possible Causes of Tectonic Plate Motion </vt:lpstr>
      <vt:lpstr>PowerPoint Presentation</vt:lpstr>
      <vt:lpstr>Tracking Tectonic Plate Motion </vt:lpstr>
      <vt:lpstr>The Global Positioning System </vt:lpstr>
      <vt:lpstr>PowerPoint Presentation</vt:lpstr>
      <vt:lpstr>Section Summary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Section 3</dc:title>
  <dc:creator>Windows User</dc:creator>
  <cp:lastModifiedBy>Lynch Harlow, Susan Y</cp:lastModifiedBy>
  <cp:revision>4</cp:revision>
  <dcterms:created xsi:type="dcterms:W3CDTF">2015-09-01T14:28:39Z</dcterms:created>
  <dcterms:modified xsi:type="dcterms:W3CDTF">2015-09-20T16:22:04Z</dcterms:modified>
</cp:coreProperties>
</file>