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  <p:sldMasterId id="2147483684" r:id="rId7"/>
    <p:sldMasterId id="2147483708" r:id="rId8"/>
  </p:sldMasterIdLst>
  <p:notesMasterIdLst>
    <p:notesMasterId r:id="rId33"/>
  </p:notesMasterIdLst>
  <p:sldIdLst>
    <p:sldId id="259" r:id="rId9"/>
    <p:sldId id="260" r:id="rId10"/>
    <p:sldId id="258" r:id="rId11"/>
    <p:sldId id="261" r:id="rId12"/>
    <p:sldId id="262" r:id="rId13"/>
    <p:sldId id="264" r:id="rId14"/>
    <p:sldId id="266" r:id="rId15"/>
    <p:sldId id="267" r:id="rId16"/>
    <p:sldId id="268" r:id="rId17"/>
    <p:sldId id="270" r:id="rId18"/>
    <p:sldId id="271" r:id="rId19"/>
    <p:sldId id="269" r:id="rId20"/>
    <p:sldId id="272" r:id="rId21"/>
    <p:sldId id="273" r:id="rId22"/>
    <p:sldId id="274" r:id="rId23"/>
    <p:sldId id="302" r:id="rId24"/>
    <p:sldId id="354" r:id="rId25"/>
    <p:sldId id="277" r:id="rId26"/>
    <p:sldId id="278" r:id="rId27"/>
    <p:sldId id="280" r:id="rId28"/>
    <p:sldId id="279" r:id="rId29"/>
    <p:sldId id="282" r:id="rId30"/>
    <p:sldId id="295" r:id="rId31"/>
    <p:sldId id="296" r:id="rId32"/>
  </p:sldIdLst>
  <p:sldSz cx="9144000" cy="6858000" type="screen4x3"/>
  <p:notesSz cx="6858000" cy="9144000"/>
  <p:defaultTextStyle>
    <a:defPPr>
      <a:defRPr lang="es-UY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03C37-4E24-45EF-989B-B4B90DA3425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02D2C-7D5F-4AE8-B634-F6211AE62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89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Share</a:t>
            </a:r>
            <a:r>
              <a:rPr lang="en-US" baseline="0" dirty="0"/>
              <a:t> and discuss with the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02D2C-7D5F-4AE8-B634-F6211AE62F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44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1C40D5-3546-4C2F-A3C1-CC5FB975BE1D}" type="slidenum">
              <a:rPr lang="en-US">
                <a:solidFill>
                  <a:prstClr val="black"/>
                </a:solidFill>
              </a:rPr>
              <a:pPr eaLnBrk="1" hangingPunct="1"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624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7ACD7-FE46-4E8E-B152-68D43D1E521A}" type="datetimeFigureOut">
              <a:rPr lang="es-UY"/>
              <a:pPr>
                <a:defRPr/>
              </a:pPr>
              <a:t>26/10/2017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F499C-1D41-46A6-A28E-69233AD9877E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74498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F54F0-8A51-40F2-920D-A6C1C88CB3A1}" type="datetimeFigureOut">
              <a:rPr lang="es-UY"/>
              <a:pPr>
                <a:defRPr/>
              </a:pPr>
              <a:t>26/10/2017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D9056-D7E3-4A95-8BC0-3DD39A41A598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52434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56BBC-0731-45D5-8A7A-0A6C44B97772}" type="datetimeFigureOut">
              <a:rPr lang="es-UY"/>
              <a:pPr>
                <a:defRPr/>
              </a:pPr>
              <a:t>26/10/2017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15EA0-2FB5-4028-972B-569299F7DAA0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99275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7ACD7-FE46-4E8E-B152-68D43D1E521A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F499C-1D41-46A6-A28E-69233AD9877E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19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1342B-30DE-4847-867E-E81749C7DF87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BB6CF-4C5D-4244-90C5-25FAB80FB59E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2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EBB93-B65F-4722-88C6-3EA0D349E5C6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EAE0A-35E7-478E-9D25-9DEC9061F616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0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DF533-3C0A-46CE-849D-3260B5F85330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50C29-4BCC-4961-90B7-8ADF65EA980D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94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DA851-A56C-4E41-8BFD-1D04FBA096F8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095F2-AC0C-4BEB-A3CE-9F18534D184F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45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D839F-31EC-4FF3-9AD2-54401CE69B12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4536D-B0EA-4B64-B1A0-089856B66AB0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05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12609-6A26-4ACE-ADCA-5AD37AAA01E5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BB7B0-5039-4FBD-A0E0-0A901C029A6E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43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F3A02-8DD5-462E-B1F5-904EAE76DEE7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7F5C2-E3B8-4800-BED1-A757447FFB68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9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1342B-30DE-4847-867E-E81749C7DF87}" type="datetimeFigureOut">
              <a:rPr lang="es-UY"/>
              <a:pPr>
                <a:defRPr/>
              </a:pPr>
              <a:t>26/10/2017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BB6CF-4C5D-4244-90C5-25FAB80FB59E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10329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861EE-DEEB-4D91-95B7-42742A9182B4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F2170-8E9C-4784-813F-67526F549293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68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F54F0-8A51-40F2-920D-A6C1C88CB3A1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D9056-D7E3-4A95-8BC0-3DD39A41A598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59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56BBC-0731-45D5-8A7A-0A6C44B97772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15EA0-2FB5-4028-972B-569299F7DAA0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48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3919E-B6DD-4160-8C0F-4ADFD49E59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39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A373B-85BE-402B-9988-69F3DFC2E5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89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F37B7-E6E9-4235-857C-0B7793AD6A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81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72887-9B96-4C05-B851-1C132D823A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4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D8103-E34F-40F7-BF49-75CFDE312F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5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6DDC5-2E29-45A0-93D5-B87DAF5C70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58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F7C01-150F-4DD3-BA83-A9E3D63019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28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EBB93-B65F-4722-88C6-3EA0D349E5C6}" type="datetimeFigureOut">
              <a:rPr lang="es-UY"/>
              <a:pPr>
                <a:defRPr/>
              </a:pPr>
              <a:t>26/10/2017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EAE0A-35E7-478E-9D25-9DEC9061F616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48355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4FD79-EC1F-4B00-8A92-ACBE28EED7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48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D7B08-F00E-41EE-98D3-D75FE82287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24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B4905-AF8A-4DDA-A13F-FF8564ACBF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21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AEE28-E88B-42C1-A548-95D66429C1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2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7ACD7-FE46-4E8E-B152-68D43D1E521A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F499C-1D41-46A6-A28E-69233AD9877E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55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1342B-30DE-4847-867E-E81749C7DF87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BB6CF-4C5D-4244-90C5-25FAB80FB59E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30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EBB93-B65F-4722-88C6-3EA0D349E5C6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EAE0A-35E7-478E-9D25-9DEC9061F616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71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DF533-3C0A-46CE-849D-3260B5F85330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50C29-4BCC-4961-90B7-8ADF65EA980D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23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DA851-A56C-4E41-8BFD-1D04FBA096F8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095F2-AC0C-4BEB-A3CE-9F18534D184F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15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D839F-31EC-4FF3-9AD2-54401CE69B12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4536D-B0EA-4B64-B1A0-089856B66AB0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51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DF533-3C0A-46CE-849D-3260B5F85330}" type="datetimeFigureOut">
              <a:rPr lang="es-UY"/>
              <a:pPr>
                <a:defRPr/>
              </a:pPr>
              <a:t>26/10/2017</a:t>
            </a:fld>
            <a:endParaRPr lang="es-U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50C29-4BCC-4961-90B7-8ADF65EA980D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16569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12609-6A26-4ACE-ADCA-5AD37AAA01E5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BB7B0-5039-4FBD-A0E0-0A901C029A6E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4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F3A02-8DD5-462E-B1F5-904EAE76DEE7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7F5C2-E3B8-4800-BED1-A757447FFB68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05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861EE-DEEB-4D91-95B7-42742A9182B4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F2170-8E9C-4784-813F-67526F549293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97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F54F0-8A51-40F2-920D-A6C1C88CB3A1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D9056-D7E3-4A95-8BC0-3DD39A41A598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19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56BBC-0731-45D5-8A7A-0A6C44B97772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15EA0-2FB5-4028-972B-569299F7DAA0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5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7ACD7-FE46-4E8E-B152-68D43D1E521A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F499C-1D41-46A6-A28E-69233AD9877E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95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1342B-30DE-4847-867E-E81749C7DF87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BB6CF-4C5D-4244-90C5-25FAB80FB59E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6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EBB93-B65F-4722-88C6-3EA0D349E5C6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EAE0A-35E7-478E-9D25-9DEC9061F616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3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DF533-3C0A-46CE-849D-3260B5F85330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50C29-4BCC-4961-90B7-8ADF65EA980D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24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DA851-A56C-4E41-8BFD-1D04FBA096F8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095F2-AC0C-4BEB-A3CE-9F18534D184F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77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DA851-A56C-4E41-8BFD-1D04FBA096F8}" type="datetimeFigureOut">
              <a:rPr lang="es-UY"/>
              <a:pPr>
                <a:defRPr/>
              </a:pPr>
              <a:t>26/10/2017</a:t>
            </a:fld>
            <a:endParaRPr lang="es-UY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095F2-AC0C-4BEB-A3CE-9F18534D184F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97143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D839F-31EC-4FF3-9AD2-54401CE69B12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4536D-B0EA-4B64-B1A0-089856B66AB0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59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12609-6A26-4ACE-ADCA-5AD37AAA01E5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BB7B0-5039-4FBD-A0E0-0A901C029A6E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3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F3A02-8DD5-462E-B1F5-904EAE76DEE7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7F5C2-E3B8-4800-BED1-A757447FFB68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62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861EE-DEEB-4D91-95B7-42742A9182B4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F2170-8E9C-4784-813F-67526F549293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60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F54F0-8A51-40F2-920D-A6C1C88CB3A1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D9056-D7E3-4A95-8BC0-3DD39A41A598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54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56BBC-0731-45D5-8A7A-0A6C44B97772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15EA0-2FB5-4028-972B-569299F7DAA0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64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D839F-31EC-4FF3-9AD2-54401CE69B12}" type="datetimeFigureOut">
              <a:rPr lang="es-UY"/>
              <a:pPr>
                <a:defRPr/>
              </a:pPr>
              <a:t>26/10/2017</a:t>
            </a:fld>
            <a:endParaRPr lang="es-UY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4536D-B0EA-4B64-B1A0-089856B66AB0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45237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12609-6A26-4ACE-ADCA-5AD37AAA01E5}" type="datetimeFigureOut">
              <a:rPr lang="es-UY"/>
              <a:pPr>
                <a:defRPr/>
              </a:pPr>
              <a:t>26/10/2017</a:t>
            </a:fld>
            <a:endParaRPr lang="es-UY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BB7B0-5039-4FBD-A0E0-0A901C029A6E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96061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F3A02-8DD5-462E-B1F5-904EAE76DEE7}" type="datetimeFigureOut">
              <a:rPr lang="es-UY"/>
              <a:pPr>
                <a:defRPr/>
              </a:pPr>
              <a:t>26/10/2017</a:t>
            </a:fld>
            <a:endParaRPr lang="es-U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7F5C2-E3B8-4800-BED1-A757447FFB68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1071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861EE-DEEB-4D91-95B7-42742A9182B4}" type="datetimeFigureOut">
              <a:rPr lang="es-UY"/>
              <a:pPr>
                <a:defRPr/>
              </a:pPr>
              <a:t>26/10/2017</a:t>
            </a:fld>
            <a:endParaRPr lang="es-U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F2170-8E9C-4784-813F-67526F549293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89765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0CC312-BC14-4A7A-8663-594F442B738A}" type="datetimeFigureOut">
              <a:rPr lang="es-UY"/>
              <a:pPr>
                <a:defRPr/>
              </a:pPr>
              <a:t>26/10/2017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A41D1D-2ED3-4380-8D0F-0572E38F01CA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0CC312-BC14-4A7A-8663-594F442B738A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A41D1D-2ED3-4380-8D0F-0572E38F01CA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433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4AD1115-A723-47D8-9D79-AAE4BA60FAC7}" type="slidenum">
              <a:rPr lang="en-US">
                <a:solidFill>
                  <a:srgbClr val="000000"/>
                </a:solidFill>
                <a:latin typeface="Arial"/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28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0CC312-BC14-4A7A-8663-594F442B738A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A41D1D-2ED3-4380-8D0F-0572E38F01CA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41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0CC312-BC14-4A7A-8663-594F442B738A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A41D1D-2ED3-4380-8D0F-0572E38F01CA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29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ocutif0cQ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sorblearning.com/media/attachment.action?quick=12n&amp;att=2771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KNqUwgqbZw" TargetMode="External"/><Relationship Id="rId2" Type="http://schemas.openxmlformats.org/officeDocument/2006/relationships/hyperlink" Target="http://www.sciencechannel.com/tv-shows/greatest-discoveries/videos/100-greatest-discoveries-sea-floor-spreading.htm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www.youtube.com/watch?v=Z9Hr7V1S0pI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t-dP2D7QM4&amp;index=1&amp;list=PL5D8C1AA3D9734764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channel.com/tv-shows/greatest-discoveries/videos/100-greatest-discoveries-continental-drift/" TargetMode="External"/><Relationship Id="rId2" Type="http://schemas.openxmlformats.org/officeDocument/2006/relationships/hyperlink" Target="https://www.youtube.com/watch?v=T1-cES1Ekto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0KNqUwgqbZw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asszone.com/books/earth_science/terc/content/visualizations/es0807/es0807page01.cfm?chapter_no=visualization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Grp="1"/>
          </p:cNvSpPr>
          <p:nvPr>
            <p:ph type="ctrTitle"/>
          </p:nvPr>
        </p:nvSpPr>
        <p:spPr>
          <a:xfrm>
            <a:off x="127258" y="365791"/>
            <a:ext cx="8856983" cy="2880320"/>
          </a:xfrm>
        </p:spPr>
        <p:txBody>
          <a:bodyPr/>
          <a:lstStyle/>
          <a:p>
            <a:r>
              <a:rPr lang="es-UY" dirty="0" err="1"/>
              <a:t>Activating</a:t>
            </a:r>
            <a:r>
              <a:rPr lang="es-UY" dirty="0"/>
              <a:t> </a:t>
            </a:r>
            <a:r>
              <a:rPr lang="es-UY" dirty="0" err="1"/>
              <a:t>Strategy</a:t>
            </a:r>
            <a:r>
              <a:rPr lang="es-UY" dirty="0"/>
              <a:t>:</a:t>
            </a:r>
            <a:br>
              <a:rPr lang="es-UY" dirty="0"/>
            </a:br>
            <a:r>
              <a:rPr lang="en-US" sz="3400" u="sng" dirty="0">
                <a:solidFill>
                  <a:srgbClr val="0000FF"/>
                </a:solidFill>
                <a:ea typeface="Calibri"/>
                <a:hlinkClick r:id="rId3"/>
              </a:rPr>
              <a:t>Watch Ice Age: </a:t>
            </a:r>
            <a:r>
              <a:rPr lang="en-US" sz="3400" u="sng" dirty="0" err="1">
                <a:solidFill>
                  <a:srgbClr val="0000FF"/>
                </a:solidFill>
                <a:ea typeface="Calibri"/>
                <a:hlinkClick r:id="rId3"/>
              </a:rPr>
              <a:t>Scrat</a:t>
            </a:r>
            <a:r>
              <a:rPr lang="en-US" sz="3400" u="sng" dirty="0">
                <a:solidFill>
                  <a:srgbClr val="0000FF"/>
                </a:solidFill>
                <a:ea typeface="Calibri"/>
                <a:hlinkClick r:id="rId3"/>
              </a:rPr>
              <a:t> Continental Crack Up</a:t>
            </a:r>
            <a:r>
              <a:rPr lang="en-US" sz="3400" dirty="0">
                <a:ea typeface="Calibri"/>
              </a:rPr>
              <a:t> video clip and have students either answer individually or with a partner the following questions: </a:t>
            </a:r>
            <a:endParaRPr lang="es-ES" sz="3400" dirty="0"/>
          </a:p>
        </p:txBody>
      </p:sp>
      <p:sp>
        <p:nvSpPr>
          <p:cNvPr id="3" name="Rectangle 2"/>
          <p:cNvSpPr/>
          <p:nvPr/>
        </p:nvSpPr>
        <p:spPr>
          <a:xfrm>
            <a:off x="420621" y="3212976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+mj-lt"/>
                <a:ea typeface="Calibri"/>
                <a:cs typeface="+mj-cs"/>
              </a:rPr>
              <a:t>(1) Which part(s) of </a:t>
            </a:r>
            <a:r>
              <a:rPr lang="en-US" sz="3600" dirty="0" err="1">
                <a:solidFill>
                  <a:prstClr val="black"/>
                </a:solidFill>
                <a:latin typeface="+mj-lt"/>
                <a:ea typeface="Calibri"/>
                <a:cs typeface="+mj-cs"/>
              </a:rPr>
              <a:t>Scrat’s</a:t>
            </a:r>
            <a:r>
              <a:rPr lang="en-US" sz="3600" dirty="0">
                <a:solidFill>
                  <a:prstClr val="black"/>
                </a:solidFill>
                <a:latin typeface="+mj-lt"/>
                <a:ea typeface="Calibri"/>
                <a:cs typeface="+mj-cs"/>
              </a:rPr>
              <a:t> adventure </a:t>
            </a:r>
            <a:br>
              <a:rPr lang="en-US" sz="3600" dirty="0">
                <a:solidFill>
                  <a:prstClr val="black"/>
                </a:solidFill>
                <a:latin typeface="+mj-lt"/>
                <a:ea typeface="Calibri"/>
                <a:cs typeface="+mj-cs"/>
              </a:rPr>
            </a:br>
            <a:r>
              <a:rPr lang="en-US" sz="3600" dirty="0">
                <a:solidFill>
                  <a:prstClr val="black"/>
                </a:solidFill>
                <a:latin typeface="+mj-lt"/>
                <a:ea typeface="Calibri"/>
                <a:cs typeface="+mj-cs"/>
              </a:rPr>
              <a:t>      is accurate? </a:t>
            </a:r>
            <a:br>
              <a:rPr lang="en-US" sz="3600" dirty="0">
                <a:solidFill>
                  <a:prstClr val="black"/>
                </a:solidFill>
                <a:latin typeface="+mj-lt"/>
                <a:ea typeface="Calibri"/>
                <a:cs typeface="+mj-cs"/>
              </a:rPr>
            </a:br>
            <a:r>
              <a:rPr lang="en-US" sz="3600" dirty="0">
                <a:solidFill>
                  <a:prstClr val="black"/>
                </a:solidFill>
                <a:latin typeface="+mj-lt"/>
                <a:ea typeface="Calibri"/>
                <a:cs typeface="+mj-cs"/>
              </a:rPr>
              <a:t>(2) Which part(s) of </a:t>
            </a:r>
            <a:r>
              <a:rPr lang="en-US" sz="3600" dirty="0" err="1">
                <a:solidFill>
                  <a:prstClr val="black"/>
                </a:solidFill>
                <a:latin typeface="+mj-lt"/>
                <a:ea typeface="Calibri"/>
                <a:cs typeface="+mj-cs"/>
              </a:rPr>
              <a:t>Scrat’s</a:t>
            </a:r>
            <a:r>
              <a:rPr lang="en-US" sz="3600" dirty="0">
                <a:solidFill>
                  <a:prstClr val="black"/>
                </a:solidFill>
                <a:latin typeface="+mj-lt"/>
                <a:ea typeface="Calibri"/>
                <a:cs typeface="+mj-cs"/>
              </a:rPr>
              <a:t> adventure </a:t>
            </a:r>
            <a:br>
              <a:rPr lang="en-US" sz="3600" dirty="0">
                <a:solidFill>
                  <a:prstClr val="black"/>
                </a:solidFill>
                <a:latin typeface="+mj-lt"/>
                <a:ea typeface="Calibri"/>
                <a:cs typeface="+mj-cs"/>
              </a:rPr>
            </a:br>
            <a:r>
              <a:rPr lang="en-US" sz="3600" dirty="0">
                <a:solidFill>
                  <a:prstClr val="black"/>
                </a:solidFill>
                <a:latin typeface="+mj-lt"/>
                <a:ea typeface="Calibri"/>
                <a:cs typeface="+mj-cs"/>
              </a:rPr>
              <a:t>      is not accurate? 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085184"/>
            <a:ext cx="9144000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7"/>
          <p:cNvSpPr txBox="1">
            <a:spLocks/>
          </p:cNvSpPr>
          <p:nvPr/>
        </p:nvSpPr>
        <p:spPr>
          <a:xfrm>
            <a:off x="411642" y="620688"/>
            <a:ext cx="8424936" cy="25922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b="1" dirty="0">
                <a:solidFill>
                  <a:prstClr val="black"/>
                </a:solidFill>
              </a:rPr>
              <a:t>During the 1940s and 1950s, using technology developed during World War I, scientists began using sound waves to map the ocean floor.</a:t>
            </a:r>
            <a:endParaRPr lang="es-ES" sz="2000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://www.gislounge.com/wp-content/uploads/2013/10/ocean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584" y="3130296"/>
            <a:ext cx="6369144" cy="363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7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 txBox="1">
            <a:spLocks/>
          </p:cNvSpPr>
          <p:nvPr/>
        </p:nvSpPr>
        <p:spPr>
          <a:xfrm>
            <a:off x="179512" y="692696"/>
            <a:ext cx="8809466" cy="194421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800" b="1" dirty="0">
                <a:solidFill>
                  <a:prstClr val="black"/>
                </a:solidFill>
              </a:rPr>
              <a:t>Researchers discovered an underwater system of ridges (mountains) and valleys like those found on the continents. </a:t>
            </a:r>
            <a:endParaRPr lang="es-ES" sz="38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085184"/>
            <a:ext cx="9144000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www.indiana.edu/~g105lab/images/gaia_chapter_13/oce06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92" y="3284983"/>
            <a:ext cx="3810000" cy="24669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ser.physics.unc.edu/~evans/pub/A31/Lecture09-Earth/mid-ocean-rid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36912"/>
            <a:ext cx="3695700" cy="40005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99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 txBox="1">
            <a:spLocks/>
          </p:cNvSpPr>
          <p:nvPr/>
        </p:nvSpPr>
        <p:spPr>
          <a:xfrm>
            <a:off x="179512" y="692696"/>
            <a:ext cx="8809466" cy="194421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800" b="1" dirty="0">
                <a:solidFill>
                  <a:prstClr val="black"/>
                </a:solidFill>
              </a:rPr>
              <a:t>The theory of seafloor spreading explains the formation of the underwater mountain ranges.</a:t>
            </a:r>
            <a:endParaRPr lang="es-ES" sz="38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085184"/>
            <a:ext cx="9144000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://upload.wikimedia.org/wikipedia/commons/5/56/Ridge_ren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35" y="3021991"/>
            <a:ext cx="7027819" cy="359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4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5904656" cy="1143000"/>
          </a:xfrm>
        </p:spPr>
        <p:txBody>
          <a:bodyPr/>
          <a:lstStyle/>
          <a:p>
            <a:pPr algn="l"/>
            <a:r>
              <a:rPr lang="en-US" sz="5400" b="1" u="sng" dirty="0"/>
              <a:t>Seafloor Spreading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424936" cy="4248471"/>
          </a:xfrm>
        </p:spPr>
        <p:txBody>
          <a:bodyPr/>
          <a:lstStyle/>
          <a:p>
            <a:r>
              <a:rPr lang="en-US" dirty="0"/>
              <a:t>Hot, less dense material below </a:t>
            </a:r>
            <a:br>
              <a:rPr lang="en-US" dirty="0"/>
            </a:br>
            <a:r>
              <a:rPr lang="en-US" dirty="0"/>
              <a:t>the Earth’s crust rises toward the </a:t>
            </a:r>
            <a:br>
              <a:rPr lang="en-US" dirty="0"/>
            </a:br>
            <a:r>
              <a:rPr lang="en-US" dirty="0"/>
              <a:t>surface at the mid-ocean ridges.</a:t>
            </a:r>
          </a:p>
          <a:p>
            <a:r>
              <a:rPr lang="en-US" dirty="0"/>
              <a:t>The seafloor spreads apart and magma is forced upward pushing the older seafloor away from the ridge in opposite directions.</a:t>
            </a:r>
          </a:p>
          <a:p>
            <a:r>
              <a:rPr lang="en-US" dirty="0"/>
              <a:t>The magma becomes solid as it cools and sinks forming new seafloor.</a:t>
            </a:r>
          </a:p>
        </p:txBody>
      </p:sp>
      <p:pic>
        <p:nvPicPr>
          <p:cNvPr id="6146" name="Picture 2" descr="http://facstaff.gpc.edu/~pgore/images/divergen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231" y="980728"/>
            <a:ext cx="228025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21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35" y="692696"/>
            <a:ext cx="8229600" cy="1143000"/>
          </a:xfrm>
        </p:spPr>
        <p:txBody>
          <a:bodyPr/>
          <a:lstStyle/>
          <a:p>
            <a:r>
              <a:rPr lang="en-US" sz="7200" b="1" u="sng" dirty="0"/>
              <a:t>Seafloor Spreading</a:t>
            </a:r>
          </a:p>
        </p:txBody>
      </p:sp>
      <p:pic>
        <p:nvPicPr>
          <p:cNvPr id="4100" name="Picture 4" descr="http://web.gccaz.edu/~lnewman/gph111/topic_units/plates/14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33" y="2348880"/>
            <a:ext cx="8383016" cy="305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6021288"/>
            <a:ext cx="48172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hlinkClick r:id="rId3"/>
              </a:rPr>
              <a:t>http://www.absorblearning.com/media/attachment.action?quick=12n&amp;att=2771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64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49" y="980728"/>
            <a:ext cx="8229600" cy="1872208"/>
          </a:xfrm>
        </p:spPr>
        <p:txBody>
          <a:bodyPr/>
          <a:lstStyle/>
          <a:p>
            <a:r>
              <a:rPr lang="en-US" sz="7200" b="1" dirty="0"/>
              <a:t>Seafloor Spreading</a:t>
            </a:r>
            <a:br>
              <a:rPr lang="en-US" sz="7200" b="1" dirty="0"/>
            </a:br>
            <a:r>
              <a:rPr lang="en-US" sz="7200" b="1" dirty="0"/>
              <a:t>Video Clip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3284984"/>
            <a:ext cx="7560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hlinkClick r:id="rId2"/>
              </a:rPr>
              <a:t>http://www.sciencechannel.com/tv-shows/greatest-discoveries/videos/100-greatest-discoveries-sea-floor-spreading.htm</a:t>
            </a:r>
            <a:r>
              <a:rPr lang="en-US" sz="2400" dirty="0">
                <a:solidFill>
                  <a:prstClr val="black"/>
                </a:solidFill>
              </a:rPr>
              <a:t>  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</a:rPr>
              <a:t>or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hlinkClick r:id="rId3"/>
              </a:rPr>
              <a:t>https://www.youtube.com/watch?v=0KNqUwgqbZw</a:t>
            </a:r>
            <a:endParaRPr lang="en-US" sz="2400" dirty="0">
              <a:solidFill>
                <a:prstClr val="black"/>
              </a:solidFill>
            </a:endParaRPr>
          </a:p>
          <a:p>
            <a:pPr algn="ctr"/>
            <a:endParaRPr lang="en-US" sz="2000" dirty="0">
              <a:solidFill>
                <a:prstClr val="black"/>
              </a:solidFill>
            </a:endParaRPr>
          </a:p>
          <a:p>
            <a:pPr algn="ctr"/>
            <a:endParaRPr lang="en-US" sz="2000" dirty="0">
              <a:solidFill>
                <a:prstClr val="black"/>
              </a:solidFill>
            </a:endParaRPr>
          </a:p>
          <a:p>
            <a:pPr algn="ctr"/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4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872" y="1484784"/>
            <a:ext cx="8496944" cy="2736304"/>
          </a:xfrm>
        </p:spPr>
        <p:txBody>
          <a:bodyPr/>
          <a:lstStyle/>
          <a:p>
            <a:r>
              <a:rPr lang="en-US" b="1" dirty="0"/>
              <a:t>If new crust is being added by seafloor spreading, does the Earth’s surface just keep expanding?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95536" y="4725144"/>
            <a:ext cx="8229600" cy="99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/>
              <a:t>Let’s continue to find out.</a:t>
            </a:r>
          </a:p>
        </p:txBody>
      </p:sp>
    </p:spTree>
    <p:extLst>
      <p:ext uri="{BB962C8B-B14F-4D97-AF65-F5344CB8AC3E}">
        <p14:creationId xmlns:p14="http://schemas.microsoft.com/office/powerpoint/2010/main" val="117616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48410" y="1196752"/>
            <a:ext cx="822960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/>
              <a:t>No, it does not keep expanding, but what happens to it?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95536" y="4725144"/>
            <a:ext cx="8229600" cy="99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/>
              <a:t>Let’s continue to find out.</a:t>
            </a:r>
          </a:p>
        </p:txBody>
      </p:sp>
    </p:spTree>
    <p:extLst>
      <p:ext uri="{BB962C8B-B14F-4D97-AF65-F5344CB8AC3E}">
        <p14:creationId xmlns:p14="http://schemas.microsoft.com/office/powerpoint/2010/main" val="207237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 txBox="1">
            <a:spLocks/>
          </p:cNvSpPr>
          <p:nvPr/>
        </p:nvSpPr>
        <p:spPr>
          <a:xfrm>
            <a:off x="131702" y="1124744"/>
            <a:ext cx="8809466" cy="194421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 dirty="0">
                <a:solidFill>
                  <a:prstClr val="black"/>
                </a:solidFill>
              </a:rPr>
              <a:t>The idea of seafloor spreading showed that more than just the continents were moving, as continental drift had shown.</a:t>
            </a:r>
            <a:endParaRPr lang="es-ES" sz="40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085184"/>
            <a:ext cx="9144000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 txBox="1">
            <a:spLocks/>
          </p:cNvSpPr>
          <p:nvPr/>
        </p:nvSpPr>
        <p:spPr>
          <a:xfrm>
            <a:off x="148052" y="4047043"/>
            <a:ext cx="8809466" cy="194421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 dirty="0">
                <a:solidFill>
                  <a:prstClr val="black"/>
                </a:solidFill>
              </a:rPr>
              <a:t>Scientists now believe that sections of the seafloor and continents move in relation to one another.</a:t>
            </a:r>
            <a:endParaRPr lang="es-E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85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 txBox="1">
            <a:spLocks/>
          </p:cNvSpPr>
          <p:nvPr/>
        </p:nvSpPr>
        <p:spPr>
          <a:xfrm>
            <a:off x="279969" y="836712"/>
            <a:ext cx="8545632" cy="24482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 dirty="0">
                <a:solidFill>
                  <a:prstClr val="black"/>
                </a:solidFill>
              </a:rPr>
              <a:t>A new theory that combined continental drift and seafloor spreading was developed known as the theory of Plate Tectonics.</a:t>
            </a:r>
            <a:endParaRPr lang="es-ES" sz="40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085184"/>
            <a:ext cx="9144000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http://www.windows2universe.org/earth/images/earth_plates_usgs_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477" y="3573016"/>
            <a:ext cx="5169807" cy="30114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93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/>
          </p:cNvSpPr>
          <p:nvPr>
            <p:ph type="ctrTitle" idx="4294967295"/>
          </p:nvPr>
        </p:nvSpPr>
        <p:spPr>
          <a:xfrm>
            <a:off x="0" y="138722"/>
            <a:ext cx="9144000" cy="2376264"/>
          </a:xfrm>
        </p:spPr>
        <p:txBody>
          <a:bodyPr/>
          <a:lstStyle/>
          <a:p>
            <a:r>
              <a:rPr lang="es-UY" sz="4000" b="1" dirty="0" err="1"/>
              <a:t>Essential</a:t>
            </a:r>
            <a:r>
              <a:rPr lang="es-UY" sz="4000" b="1" dirty="0"/>
              <a:t> </a:t>
            </a:r>
            <a:r>
              <a:rPr lang="es-UY" sz="4000" b="1" dirty="0" err="1"/>
              <a:t>Question</a:t>
            </a:r>
            <a:r>
              <a:rPr lang="es-UY" sz="4000" b="1" dirty="0"/>
              <a:t>:</a:t>
            </a:r>
            <a:br>
              <a:rPr lang="es-UY" sz="4000" b="1" dirty="0"/>
            </a:br>
            <a:r>
              <a:rPr lang="es-UY" sz="4000" b="1" dirty="0" err="1"/>
              <a:t>How</a:t>
            </a:r>
            <a:r>
              <a:rPr lang="es-UY" sz="4000" b="1" dirty="0"/>
              <a:t> </a:t>
            </a:r>
            <a:r>
              <a:rPr lang="es-UY" sz="4000" b="1" dirty="0" err="1"/>
              <a:t>does</a:t>
            </a:r>
            <a:r>
              <a:rPr lang="es-UY" sz="4000" b="1" dirty="0"/>
              <a:t> </a:t>
            </a:r>
            <a:r>
              <a:rPr lang="es-UY" sz="4000" b="1" dirty="0" err="1"/>
              <a:t>the</a:t>
            </a:r>
            <a:r>
              <a:rPr lang="es-UY" sz="4000" b="1" dirty="0"/>
              <a:t> </a:t>
            </a:r>
            <a:r>
              <a:rPr lang="es-UY" sz="4000" b="1" dirty="0" err="1"/>
              <a:t>constant</a:t>
            </a:r>
            <a:r>
              <a:rPr lang="es-UY" sz="4000" b="1" dirty="0"/>
              <a:t> </a:t>
            </a:r>
            <a:r>
              <a:rPr lang="es-UY" sz="4000" b="1" dirty="0" err="1"/>
              <a:t>movement</a:t>
            </a:r>
            <a:r>
              <a:rPr lang="es-UY" sz="4000" b="1" dirty="0"/>
              <a:t> </a:t>
            </a:r>
            <a:br>
              <a:rPr lang="es-UY" sz="4000" b="1" dirty="0"/>
            </a:br>
            <a:r>
              <a:rPr lang="es-UY" sz="4000" b="1" dirty="0"/>
              <a:t>of </a:t>
            </a:r>
            <a:r>
              <a:rPr lang="es-UY" sz="4000" b="1" dirty="0" err="1"/>
              <a:t>lithospheric</a:t>
            </a:r>
            <a:r>
              <a:rPr lang="es-UY" sz="4000" b="1" dirty="0"/>
              <a:t> </a:t>
            </a:r>
            <a:r>
              <a:rPr lang="es-UY" sz="4000" b="1" dirty="0" err="1"/>
              <a:t>plates</a:t>
            </a:r>
            <a:r>
              <a:rPr lang="es-UY" sz="4000" b="1" dirty="0"/>
              <a:t> cause </a:t>
            </a:r>
            <a:r>
              <a:rPr lang="es-UY" sz="4000" b="1" dirty="0" err="1"/>
              <a:t>major</a:t>
            </a:r>
            <a:r>
              <a:rPr lang="es-UY" sz="4000" b="1" dirty="0"/>
              <a:t> geological </a:t>
            </a:r>
            <a:r>
              <a:rPr lang="es-UY" sz="4000" b="1" dirty="0" err="1"/>
              <a:t>events</a:t>
            </a:r>
            <a:r>
              <a:rPr lang="es-UY" sz="4000" b="1" dirty="0"/>
              <a:t> </a:t>
            </a:r>
            <a:r>
              <a:rPr lang="es-UY" sz="4000" b="1" dirty="0" err="1"/>
              <a:t>on</a:t>
            </a:r>
            <a:r>
              <a:rPr lang="es-UY" sz="4000" b="1" dirty="0"/>
              <a:t> </a:t>
            </a:r>
            <a:r>
              <a:rPr lang="es-UY" sz="4000" b="1" dirty="0" err="1"/>
              <a:t>the</a:t>
            </a:r>
            <a:r>
              <a:rPr lang="es-UY" sz="4000" b="1" dirty="0"/>
              <a:t> </a:t>
            </a:r>
            <a:r>
              <a:rPr lang="es-UY" sz="4000" b="1" dirty="0" err="1"/>
              <a:t>earth’s</a:t>
            </a:r>
            <a:r>
              <a:rPr lang="es-UY" sz="4000" b="1" dirty="0"/>
              <a:t> </a:t>
            </a:r>
            <a:r>
              <a:rPr lang="es-UY" sz="4000" b="1" dirty="0" err="1"/>
              <a:t>surface</a:t>
            </a:r>
            <a:r>
              <a:rPr lang="es-UY" sz="4000" b="1" dirty="0"/>
              <a:t>?</a:t>
            </a:r>
            <a:endParaRPr lang="es-ES" sz="4000" b="1" dirty="0"/>
          </a:p>
        </p:txBody>
      </p:sp>
      <p:sp>
        <p:nvSpPr>
          <p:cNvPr id="2056" name="Rectangle 8"/>
          <p:cNvSpPr>
            <a:spLocks noGrp="1"/>
          </p:cNvSpPr>
          <p:nvPr>
            <p:ph type="subTitle" idx="4294967295"/>
          </p:nvPr>
        </p:nvSpPr>
        <p:spPr>
          <a:xfrm>
            <a:off x="323528" y="3717032"/>
            <a:ext cx="8568952" cy="244827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s-UY" sz="3600" b="1" dirty="0"/>
              <a:t>Standard:</a:t>
            </a:r>
          </a:p>
          <a:p>
            <a:pPr marL="0" indent="0">
              <a:buFont typeface="Arial" charset="0"/>
              <a:buNone/>
            </a:pPr>
            <a:r>
              <a:rPr lang="es-UY" sz="3600" b="1" dirty="0"/>
              <a:t>S6E5e. </a:t>
            </a:r>
            <a:r>
              <a:rPr lang="es-UY" sz="3600" b="1" dirty="0" err="1"/>
              <a:t>Recognize</a:t>
            </a:r>
            <a:r>
              <a:rPr lang="es-UY" sz="3600" b="1" dirty="0"/>
              <a:t> </a:t>
            </a:r>
            <a:r>
              <a:rPr lang="es-UY" sz="3600" b="1" dirty="0" err="1"/>
              <a:t>that</a:t>
            </a:r>
            <a:r>
              <a:rPr lang="es-UY" sz="3600" b="1" dirty="0"/>
              <a:t> </a:t>
            </a:r>
            <a:r>
              <a:rPr lang="es-UY" sz="3600" b="1" dirty="0" err="1"/>
              <a:t>lithospheric</a:t>
            </a:r>
            <a:r>
              <a:rPr lang="es-UY" sz="3600" b="1" dirty="0"/>
              <a:t> </a:t>
            </a:r>
            <a:r>
              <a:rPr lang="es-UY" sz="3600" b="1" dirty="0" err="1"/>
              <a:t>plates</a:t>
            </a:r>
            <a:r>
              <a:rPr lang="es-UY" sz="3600" b="1" dirty="0"/>
              <a:t> </a:t>
            </a:r>
            <a:r>
              <a:rPr lang="es-UY" sz="3600" b="1" dirty="0" err="1"/>
              <a:t>constantly</a:t>
            </a:r>
            <a:r>
              <a:rPr lang="es-UY" sz="3600" b="1" dirty="0"/>
              <a:t> </a:t>
            </a:r>
            <a:r>
              <a:rPr lang="es-UY" sz="3600" b="1" dirty="0" err="1"/>
              <a:t>move</a:t>
            </a:r>
            <a:r>
              <a:rPr lang="es-UY" sz="3600" b="1" dirty="0"/>
              <a:t> and cause </a:t>
            </a:r>
            <a:r>
              <a:rPr lang="es-UY" sz="3600" b="1" dirty="0" err="1"/>
              <a:t>major</a:t>
            </a:r>
            <a:r>
              <a:rPr lang="es-UY" sz="3600" b="1" dirty="0"/>
              <a:t> geological </a:t>
            </a:r>
            <a:r>
              <a:rPr lang="es-UY" sz="3600" b="1" dirty="0" err="1"/>
              <a:t>events</a:t>
            </a:r>
            <a:r>
              <a:rPr lang="es-UY" sz="3600" b="1" dirty="0"/>
              <a:t> </a:t>
            </a:r>
            <a:r>
              <a:rPr lang="es-UY" sz="3600" b="1" dirty="0" err="1"/>
              <a:t>on</a:t>
            </a:r>
            <a:r>
              <a:rPr lang="es-UY" sz="3600" b="1" dirty="0"/>
              <a:t> </a:t>
            </a:r>
            <a:r>
              <a:rPr lang="es-UY" sz="3600" b="1" dirty="0" err="1"/>
              <a:t>the</a:t>
            </a:r>
            <a:r>
              <a:rPr lang="es-UY" sz="3600" b="1" dirty="0"/>
              <a:t> </a:t>
            </a:r>
            <a:r>
              <a:rPr lang="es-UY" sz="3600" b="1" dirty="0" err="1"/>
              <a:t>Earth’s</a:t>
            </a:r>
            <a:r>
              <a:rPr lang="es-UY" sz="3600" b="1" dirty="0"/>
              <a:t> </a:t>
            </a:r>
            <a:r>
              <a:rPr lang="es-UY" sz="3600" b="1" dirty="0" err="1"/>
              <a:t>surface</a:t>
            </a:r>
            <a:r>
              <a:rPr lang="es-UY" sz="3600" b="1" dirty="0"/>
              <a:t>.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400846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085184"/>
            <a:ext cx="9144000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 txBox="1">
            <a:spLocks/>
          </p:cNvSpPr>
          <p:nvPr/>
        </p:nvSpPr>
        <p:spPr>
          <a:xfrm>
            <a:off x="167267" y="668693"/>
            <a:ext cx="8809466" cy="201622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700" b="1" dirty="0">
                <a:solidFill>
                  <a:prstClr val="black"/>
                </a:solidFill>
              </a:rPr>
              <a:t>The theory of Plate Tectonics states that the Earth’s crust and part of the Upper Mantle are broken into plates (sections) that move.</a:t>
            </a:r>
            <a:endParaRPr lang="es-ES" sz="3700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://mail.colonial.net/~hkaiter/A_IMAGES/tectonic-plates-27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84917"/>
            <a:ext cx="3600400" cy="40004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79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Rectangle 18"/>
          <p:cNvSpPr>
            <a:spLocks noChangeArrowheads="1"/>
          </p:cNvSpPr>
          <p:nvPr/>
        </p:nvSpPr>
        <p:spPr bwMode="auto">
          <a:xfrm>
            <a:off x="6248400" y="0"/>
            <a:ext cx="2438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-42512" y="1095375"/>
            <a:ext cx="5953125" cy="5762625"/>
            <a:chOff x="-42512" y="1095375"/>
            <a:chExt cx="5953125" cy="5762625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2" y="1095375"/>
              <a:ext cx="5953125" cy="5762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6200" y="4953000"/>
              <a:ext cx="2056598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solidFill>
                    <a:srgbClr val="000000"/>
                  </a:solidFill>
                </a:rPr>
                <a:t>Inner Core</a:t>
              </a:r>
              <a:br>
                <a:rPr lang="en-US" sz="2400" b="1" dirty="0">
                  <a:solidFill>
                    <a:srgbClr val="000000"/>
                  </a:solidFill>
                </a:rPr>
              </a:br>
              <a:r>
                <a:rPr lang="en-US" sz="2400" b="1" dirty="0">
                  <a:solidFill>
                    <a:srgbClr val="000000"/>
                  </a:solidFill>
                </a:rPr>
                <a:t>Solid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79283" y="2667000"/>
              <a:ext cx="2463917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solidFill>
                    <a:srgbClr val="000000"/>
                  </a:solidFill>
                </a:rPr>
                <a:t>Outer Core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solidFill>
                    <a:srgbClr val="000000"/>
                  </a:solidFill>
                </a:rPr>
                <a:t>Liquid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639152" y="2286000"/>
            <a:ext cx="1219200" cy="5851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</a:rPr>
              <a:t>Mantle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429000" y="1600200"/>
            <a:ext cx="178519" cy="1848853"/>
            <a:chOff x="3429000" y="1600200"/>
            <a:chExt cx="178519" cy="1848853"/>
          </a:xfrm>
        </p:grpSpPr>
        <p:cxnSp>
          <p:nvCxnSpPr>
            <p:cNvPr id="10" name="Straight Connector 9"/>
            <p:cNvCxnSpPr/>
            <p:nvPr/>
          </p:nvCxnSpPr>
          <p:spPr>
            <a:xfrm flipH="1" flipV="1">
              <a:off x="3513447" y="1600200"/>
              <a:ext cx="7822" cy="1828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429000" y="1600200"/>
              <a:ext cx="16889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438625" y="3449053"/>
              <a:ext cx="16889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1205966" y="113899"/>
            <a:ext cx="1554829" cy="1087781"/>
            <a:chOff x="1205966" y="133149"/>
            <a:chExt cx="1554829" cy="1087781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981200" y="666550"/>
              <a:ext cx="0" cy="554380"/>
            </a:xfrm>
            <a:prstGeom prst="straightConnector1">
              <a:avLst/>
            </a:prstGeom>
            <a:ln w="984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1205966" y="133149"/>
              <a:ext cx="1554829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solidFill>
                    <a:srgbClr val="000000"/>
                  </a:solidFill>
                </a:rPr>
                <a:t>Crust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828900" y="2777489"/>
            <a:ext cx="2768868" cy="585136"/>
            <a:chOff x="5828900" y="2777489"/>
            <a:chExt cx="2768868" cy="585136"/>
          </a:xfrm>
        </p:grpSpPr>
        <p:grpSp>
          <p:nvGrpSpPr>
            <p:cNvPr id="42" name="Group 41"/>
            <p:cNvGrpSpPr/>
            <p:nvPr/>
          </p:nvGrpSpPr>
          <p:grpSpPr>
            <a:xfrm>
              <a:off x="5828900" y="2971800"/>
              <a:ext cx="419500" cy="206140"/>
              <a:chOff x="5828900" y="2971800"/>
              <a:chExt cx="419500" cy="206140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5828900" y="2971800"/>
                <a:ext cx="307208" cy="206140"/>
                <a:chOff x="5828900" y="2971800"/>
                <a:chExt cx="307208" cy="206140"/>
              </a:xfrm>
            </p:grpSpPr>
            <p:cxnSp>
              <p:nvCxnSpPr>
                <p:cNvPr id="24" name="Straight Connector 23"/>
                <p:cNvCxnSpPr/>
                <p:nvPr/>
              </p:nvCxnSpPr>
              <p:spPr>
                <a:xfrm>
                  <a:off x="5828900" y="2971800"/>
                  <a:ext cx="3048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5831308" y="3168315"/>
                  <a:ext cx="3048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6124076" y="2971800"/>
                  <a:ext cx="0" cy="20614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" name="Straight Connector 36"/>
              <p:cNvCxnSpPr/>
              <p:nvPr/>
            </p:nvCxnSpPr>
            <p:spPr>
              <a:xfrm>
                <a:off x="6136108" y="3070057"/>
                <a:ext cx="11229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Rectangle 57"/>
            <p:cNvSpPr/>
            <p:nvPr/>
          </p:nvSpPr>
          <p:spPr>
            <a:xfrm>
              <a:off x="6235568" y="2777489"/>
              <a:ext cx="2362200" cy="585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rgbClr val="000000"/>
                  </a:solidFill>
                </a:rPr>
                <a:t>Lithosphere – Crust and Upper Layer of the Mantle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831308" y="3449053"/>
            <a:ext cx="2751220" cy="1288982"/>
            <a:chOff x="5831308" y="3449053"/>
            <a:chExt cx="2751220" cy="1288982"/>
          </a:xfrm>
        </p:grpSpPr>
        <p:sp>
          <p:nvSpPr>
            <p:cNvPr id="59" name="Rectangle 58"/>
            <p:cNvSpPr/>
            <p:nvPr/>
          </p:nvSpPr>
          <p:spPr>
            <a:xfrm>
              <a:off x="6220328" y="3595035"/>
              <a:ext cx="2362200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rgbClr val="000000"/>
                  </a:solidFill>
                </a:rPr>
                <a:t>Layer of the Mantle (asthenosphere) that consists of hot rock of tar-like consistency, which slowly moves</a:t>
              </a: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5831308" y="3449053"/>
              <a:ext cx="389020" cy="5276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5076056" y="293739"/>
            <a:ext cx="3744416" cy="18158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The “plates” of the lithosphere float and move around on the asthenosphere.</a:t>
            </a:r>
          </a:p>
        </p:txBody>
      </p:sp>
      <p:sp>
        <p:nvSpPr>
          <p:cNvPr id="4" name="Rectangle 3"/>
          <p:cNvSpPr/>
          <p:nvPr/>
        </p:nvSpPr>
        <p:spPr>
          <a:xfrm>
            <a:off x="6070273" y="5174902"/>
            <a:ext cx="27946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hlinkClick r:id="rId4"/>
              </a:rPr>
              <a:t>https://www.youtube.com/watch?v=Z9Hr7V1S0pI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815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7"/>
          </a:xfrm>
        </p:spPr>
        <p:txBody>
          <a:bodyPr/>
          <a:lstStyle/>
          <a:p>
            <a:r>
              <a:rPr lang="en-US" sz="4800" b="1" u="sng" dirty="0"/>
              <a:t>Plate Boundary Map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7581" y="304748"/>
            <a:ext cx="5632814" cy="71287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12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085184"/>
            <a:ext cx="9144000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 txBox="1">
            <a:spLocks/>
          </p:cNvSpPr>
          <p:nvPr/>
        </p:nvSpPr>
        <p:spPr>
          <a:xfrm>
            <a:off x="167267" y="188640"/>
            <a:ext cx="8809466" cy="124813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ES" sz="3700" dirty="0">
              <a:solidFill>
                <a:prstClr val="black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59" y="620688"/>
            <a:ext cx="6893198" cy="468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7"/>
          <p:cNvSpPr txBox="1">
            <a:spLocks/>
          </p:cNvSpPr>
          <p:nvPr/>
        </p:nvSpPr>
        <p:spPr>
          <a:xfrm>
            <a:off x="133897" y="5465488"/>
            <a:ext cx="8809466" cy="1111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700" b="1" dirty="0">
                <a:solidFill>
                  <a:prstClr val="black"/>
                </a:solidFill>
              </a:rPr>
              <a:t>Volcanoes and Earthquakes form along tectonic plate boundaries? But Why?</a:t>
            </a:r>
            <a:endParaRPr lang="es-ES" sz="37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25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12168"/>
          </a:xfrm>
        </p:spPr>
        <p:txBody>
          <a:bodyPr/>
          <a:lstStyle/>
          <a:p>
            <a:pPr lvl="0" eaLnBrk="1" hangingPunct="1"/>
            <a:r>
              <a:rPr lang="en-US" sz="4000" b="1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When plates move, they can interact in several ways: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001896"/>
            <a:ext cx="8640960" cy="2376264"/>
          </a:xfrm>
        </p:spPr>
        <p:txBody>
          <a:bodyPr/>
          <a:lstStyle/>
          <a:p>
            <a:r>
              <a:rPr lang="en-US" sz="4200" dirty="0"/>
              <a:t>They can move toward each other </a:t>
            </a:r>
          </a:p>
          <a:p>
            <a:r>
              <a:rPr lang="en-US" sz="4200" dirty="0"/>
              <a:t>They can pull apart from each other</a:t>
            </a:r>
          </a:p>
          <a:p>
            <a:r>
              <a:rPr lang="en-US" sz="4200" dirty="0"/>
              <a:t>They can slide alongside one another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46567" y="4365104"/>
            <a:ext cx="822960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prstClr val="black"/>
                </a:solidFill>
                <a:latin typeface="Arial" charset="0"/>
                <a:cs typeface="Arial" charset="0"/>
              </a:rPr>
              <a:t>The result of plate movement can be seen at plate boundaries.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05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496944" cy="3096344"/>
          </a:xfrm>
        </p:spPr>
        <p:txBody>
          <a:bodyPr/>
          <a:lstStyle/>
          <a:p>
            <a:r>
              <a:rPr lang="es-UY" sz="4000" dirty="0" err="1"/>
              <a:t>One</a:t>
            </a:r>
            <a:r>
              <a:rPr lang="es-UY" sz="4000" dirty="0"/>
              <a:t> of </a:t>
            </a:r>
            <a:r>
              <a:rPr lang="es-UY" sz="4000" dirty="0" err="1"/>
              <a:t>the</a:t>
            </a:r>
            <a:r>
              <a:rPr lang="es-UY" sz="4000" dirty="0"/>
              <a:t> </a:t>
            </a:r>
            <a:r>
              <a:rPr lang="es-UY" sz="4000" dirty="0" err="1"/>
              <a:t>accurate</a:t>
            </a:r>
            <a:r>
              <a:rPr lang="es-UY" sz="4000" dirty="0"/>
              <a:t> </a:t>
            </a:r>
            <a:r>
              <a:rPr lang="es-UY" sz="4000" dirty="0" err="1"/>
              <a:t>events</a:t>
            </a:r>
            <a:r>
              <a:rPr lang="es-UY" sz="4000" dirty="0"/>
              <a:t> </a:t>
            </a:r>
            <a:r>
              <a:rPr lang="es-UY" sz="4000" dirty="0" err="1"/>
              <a:t>shown</a:t>
            </a:r>
            <a:r>
              <a:rPr lang="es-UY" sz="4000" dirty="0"/>
              <a:t> </a:t>
            </a:r>
            <a:br>
              <a:rPr lang="es-UY" sz="4000" dirty="0"/>
            </a:br>
            <a:r>
              <a:rPr lang="es-UY" sz="4000" dirty="0"/>
              <a:t>in </a:t>
            </a:r>
            <a:r>
              <a:rPr lang="es-UY" sz="4000" dirty="0" err="1"/>
              <a:t>Scrat’s</a:t>
            </a:r>
            <a:r>
              <a:rPr lang="es-UY" sz="4000" dirty="0"/>
              <a:t> Continental Crack Up </a:t>
            </a:r>
            <a:r>
              <a:rPr lang="es-UY" sz="4000" dirty="0" err="1"/>
              <a:t>is</a:t>
            </a:r>
            <a:r>
              <a:rPr lang="es-UY" sz="4000" dirty="0"/>
              <a:t> </a:t>
            </a:r>
            <a:r>
              <a:rPr lang="es-UY" sz="4000" dirty="0" err="1"/>
              <a:t>that</a:t>
            </a:r>
            <a:r>
              <a:rPr lang="es-UY" sz="4000" dirty="0"/>
              <a:t> </a:t>
            </a:r>
            <a:r>
              <a:rPr lang="es-UY" sz="4000" dirty="0" err="1"/>
              <a:t>the</a:t>
            </a:r>
            <a:r>
              <a:rPr lang="es-UY" sz="4000" dirty="0"/>
              <a:t> </a:t>
            </a:r>
            <a:r>
              <a:rPr lang="es-UY" sz="4000" dirty="0" err="1"/>
              <a:t>continents</a:t>
            </a:r>
            <a:r>
              <a:rPr lang="es-UY" sz="4000" dirty="0"/>
              <a:t> </a:t>
            </a:r>
            <a:r>
              <a:rPr lang="es-UY" sz="4000" dirty="0" err="1"/>
              <a:t>were</a:t>
            </a:r>
            <a:r>
              <a:rPr lang="es-UY" sz="4000" dirty="0"/>
              <a:t> once </a:t>
            </a:r>
            <a:r>
              <a:rPr lang="es-UY" sz="4000" dirty="0" err="1"/>
              <a:t>joined</a:t>
            </a:r>
            <a:r>
              <a:rPr lang="es-UY" sz="4000" dirty="0"/>
              <a:t> </a:t>
            </a:r>
            <a:r>
              <a:rPr lang="es-UY" sz="4000" dirty="0" err="1"/>
              <a:t>together</a:t>
            </a:r>
            <a:r>
              <a:rPr lang="es-UY" sz="4000" dirty="0"/>
              <a:t> </a:t>
            </a:r>
            <a:r>
              <a:rPr lang="es-UY" sz="4000" dirty="0" err="1"/>
              <a:t>but</a:t>
            </a:r>
            <a:r>
              <a:rPr lang="es-UY" sz="4000" dirty="0"/>
              <a:t> moved </a:t>
            </a:r>
            <a:r>
              <a:rPr lang="es-UY" sz="4000" dirty="0" err="1"/>
              <a:t>apart</a:t>
            </a:r>
            <a:r>
              <a:rPr lang="es-UY" sz="4000" dirty="0"/>
              <a:t>.  </a:t>
            </a:r>
            <a:endParaRPr lang="es-ES" sz="4000" dirty="0"/>
          </a:p>
        </p:txBody>
      </p:sp>
      <p:sp>
        <p:nvSpPr>
          <p:cNvPr id="5" name="Rectangle 7"/>
          <p:cNvSpPr txBox="1">
            <a:spLocks/>
          </p:cNvSpPr>
          <p:nvPr/>
        </p:nvSpPr>
        <p:spPr bwMode="auto">
          <a:xfrm>
            <a:off x="395536" y="3645024"/>
            <a:ext cx="849694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UY" sz="4000" dirty="0" err="1"/>
              <a:t>An</a:t>
            </a:r>
            <a:r>
              <a:rPr lang="es-UY" sz="4000" dirty="0"/>
              <a:t> </a:t>
            </a:r>
            <a:r>
              <a:rPr lang="es-UY" sz="4000" dirty="0" err="1"/>
              <a:t>inaccurate</a:t>
            </a:r>
            <a:r>
              <a:rPr lang="es-UY" sz="4000" dirty="0"/>
              <a:t> </a:t>
            </a:r>
            <a:r>
              <a:rPr lang="es-UY" sz="4000" dirty="0" err="1"/>
              <a:t>representation</a:t>
            </a:r>
            <a:r>
              <a:rPr lang="es-UY" sz="4000" dirty="0"/>
              <a:t> </a:t>
            </a:r>
            <a:r>
              <a:rPr lang="es-UY" sz="4000" dirty="0" err="1"/>
              <a:t>is</a:t>
            </a:r>
            <a:r>
              <a:rPr lang="es-UY" sz="4000" dirty="0"/>
              <a:t> </a:t>
            </a:r>
            <a:r>
              <a:rPr lang="es-UY" sz="4000" dirty="0" err="1"/>
              <a:t>that</a:t>
            </a:r>
            <a:r>
              <a:rPr lang="es-UY" sz="4000" dirty="0"/>
              <a:t> </a:t>
            </a:r>
            <a:br>
              <a:rPr lang="es-UY" sz="4000" dirty="0"/>
            </a:br>
            <a:r>
              <a:rPr lang="es-UY" sz="4000" dirty="0" err="1"/>
              <a:t>the</a:t>
            </a:r>
            <a:r>
              <a:rPr lang="es-UY" sz="4000" dirty="0"/>
              <a:t> break-up and </a:t>
            </a:r>
            <a:r>
              <a:rPr lang="es-UY" sz="4000" dirty="0" err="1"/>
              <a:t>moving</a:t>
            </a:r>
            <a:r>
              <a:rPr lang="es-UY" sz="4000" dirty="0"/>
              <a:t> of </a:t>
            </a:r>
            <a:r>
              <a:rPr lang="es-UY" sz="4000" dirty="0" err="1"/>
              <a:t>the</a:t>
            </a:r>
            <a:r>
              <a:rPr lang="es-UY" sz="4000" dirty="0"/>
              <a:t> </a:t>
            </a:r>
            <a:r>
              <a:rPr lang="es-UY" sz="4000" dirty="0" err="1"/>
              <a:t>continents</a:t>
            </a:r>
            <a:r>
              <a:rPr lang="es-UY" sz="4000" dirty="0"/>
              <a:t> </a:t>
            </a:r>
            <a:r>
              <a:rPr lang="es-UY" sz="4000" dirty="0" err="1"/>
              <a:t>occurred</a:t>
            </a:r>
            <a:r>
              <a:rPr lang="es-UY" sz="4000" dirty="0"/>
              <a:t> </a:t>
            </a:r>
            <a:r>
              <a:rPr lang="es-UY" sz="4000" dirty="0" err="1"/>
              <a:t>quickly</a:t>
            </a:r>
            <a:r>
              <a:rPr lang="es-UY" sz="4000" dirty="0"/>
              <a:t>.</a:t>
            </a:r>
            <a:endParaRPr lang="es-ES" sz="4000" dirty="0"/>
          </a:p>
        </p:txBody>
      </p:sp>
      <p:sp>
        <p:nvSpPr>
          <p:cNvPr id="2" name="Rectangle 1"/>
          <p:cNvSpPr/>
          <p:nvPr/>
        </p:nvSpPr>
        <p:spPr>
          <a:xfrm>
            <a:off x="401770" y="6093296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https://www.youtube.com/watch?v=ft-dP2D7QM4&amp;index=1&amp;list=PL5D8C1AA3D9734764</a:t>
            </a:r>
            <a:r>
              <a:rPr lang="en-US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/>
          </p:cNvSpPr>
          <p:nvPr>
            <p:ph type="ctrTitle"/>
          </p:nvPr>
        </p:nvSpPr>
        <p:spPr>
          <a:xfrm>
            <a:off x="179512" y="447429"/>
            <a:ext cx="5544616" cy="5544616"/>
          </a:xfrm>
        </p:spPr>
        <p:txBody>
          <a:bodyPr/>
          <a:lstStyle/>
          <a:p>
            <a:r>
              <a:rPr lang="es-UY" sz="3600" dirty="0"/>
              <a:t>In 1912, a </a:t>
            </a:r>
            <a:r>
              <a:rPr lang="es-UY" sz="3600" dirty="0" err="1"/>
              <a:t>man</a:t>
            </a:r>
            <a:r>
              <a:rPr lang="es-UY" sz="3600" dirty="0"/>
              <a:t> </a:t>
            </a:r>
            <a:r>
              <a:rPr lang="es-UY" sz="3600" dirty="0" err="1"/>
              <a:t>named</a:t>
            </a:r>
            <a:r>
              <a:rPr lang="es-UY" sz="3600" dirty="0"/>
              <a:t> Alfred </a:t>
            </a:r>
            <a:r>
              <a:rPr lang="es-UY" sz="3600" dirty="0" err="1"/>
              <a:t>Wegener</a:t>
            </a:r>
            <a:r>
              <a:rPr lang="es-UY" sz="3600" dirty="0"/>
              <a:t> </a:t>
            </a:r>
            <a:r>
              <a:rPr lang="es-UY" sz="3600" dirty="0" err="1"/>
              <a:t>proposed</a:t>
            </a:r>
            <a:r>
              <a:rPr lang="es-UY" sz="3600" dirty="0"/>
              <a:t> </a:t>
            </a:r>
            <a:r>
              <a:rPr lang="es-UY" sz="3600" dirty="0" err="1"/>
              <a:t>that</a:t>
            </a:r>
            <a:r>
              <a:rPr lang="es-UY" sz="3600" dirty="0"/>
              <a:t> at </a:t>
            </a:r>
            <a:r>
              <a:rPr lang="es-UY" sz="3600" dirty="0" err="1"/>
              <a:t>one</a:t>
            </a:r>
            <a:r>
              <a:rPr lang="es-UY" sz="3600" dirty="0"/>
              <a:t> time </a:t>
            </a:r>
            <a:r>
              <a:rPr lang="es-UY" sz="3600" dirty="0" err="1"/>
              <a:t>the</a:t>
            </a:r>
            <a:r>
              <a:rPr lang="es-UY" sz="3600" dirty="0"/>
              <a:t> </a:t>
            </a:r>
            <a:r>
              <a:rPr lang="es-UY" sz="3600" dirty="0" err="1"/>
              <a:t>continents</a:t>
            </a:r>
            <a:r>
              <a:rPr lang="es-UY" sz="3600" dirty="0"/>
              <a:t> </a:t>
            </a:r>
            <a:r>
              <a:rPr lang="es-UY" sz="3600" dirty="0" err="1"/>
              <a:t>were</a:t>
            </a:r>
            <a:r>
              <a:rPr lang="es-UY" sz="3600" dirty="0"/>
              <a:t> </a:t>
            </a:r>
            <a:r>
              <a:rPr lang="es-UY" sz="3600" dirty="0" err="1"/>
              <a:t>joined</a:t>
            </a:r>
            <a:r>
              <a:rPr lang="es-UY" sz="3600" dirty="0"/>
              <a:t> </a:t>
            </a:r>
            <a:r>
              <a:rPr lang="es-UY" sz="3600" dirty="0" err="1"/>
              <a:t>together</a:t>
            </a:r>
            <a:r>
              <a:rPr lang="es-UY" sz="3600" dirty="0"/>
              <a:t>, </a:t>
            </a:r>
            <a:r>
              <a:rPr lang="es-UY" sz="3600" dirty="0" err="1"/>
              <a:t>but</a:t>
            </a:r>
            <a:r>
              <a:rPr lang="es-UY" sz="3600" dirty="0"/>
              <a:t> </a:t>
            </a:r>
            <a:r>
              <a:rPr lang="es-UY" sz="3600" dirty="0" err="1"/>
              <a:t>over</a:t>
            </a:r>
            <a:r>
              <a:rPr lang="es-UY" sz="3600" dirty="0"/>
              <a:t> time </a:t>
            </a:r>
            <a:r>
              <a:rPr lang="es-UY" sz="3600" dirty="0" err="1"/>
              <a:t>have</a:t>
            </a:r>
            <a:r>
              <a:rPr lang="es-UY" sz="3600" dirty="0"/>
              <a:t> moved </a:t>
            </a:r>
            <a:r>
              <a:rPr lang="es-UY" sz="3600" dirty="0" err="1"/>
              <a:t>slowly</a:t>
            </a:r>
            <a:r>
              <a:rPr lang="es-UY" sz="3600" dirty="0"/>
              <a:t> </a:t>
            </a:r>
            <a:r>
              <a:rPr lang="es-UY" sz="3600" dirty="0" err="1"/>
              <a:t>to</a:t>
            </a:r>
            <a:r>
              <a:rPr lang="es-UY" sz="3600" dirty="0"/>
              <a:t> </a:t>
            </a:r>
            <a:r>
              <a:rPr lang="es-UY" sz="3600" dirty="0" err="1"/>
              <a:t>their</a:t>
            </a:r>
            <a:r>
              <a:rPr lang="es-UY" sz="3600" dirty="0"/>
              <a:t> </a:t>
            </a:r>
            <a:r>
              <a:rPr lang="es-UY" sz="3600" dirty="0" err="1"/>
              <a:t>current</a:t>
            </a:r>
            <a:r>
              <a:rPr lang="es-UY" sz="3600" dirty="0"/>
              <a:t> </a:t>
            </a:r>
            <a:r>
              <a:rPr lang="es-UY" sz="3600" dirty="0" err="1"/>
              <a:t>locations</a:t>
            </a:r>
            <a:r>
              <a:rPr lang="es-UY" sz="3600" dirty="0"/>
              <a:t>. </a:t>
            </a:r>
            <a:br>
              <a:rPr lang="es-UY" sz="3600" dirty="0"/>
            </a:br>
            <a:br>
              <a:rPr lang="es-UY" sz="1400" dirty="0"/>
            </a:br>
            <a:r>
              <a:rPr lang="es-UY" sz="3600" b="1" dirty="0" err="1"/>
              <a:t>His</a:t>
            </a:r>
            <a:r>
              <a:rPr lang="es-UY" sz="3600" b="1" dirty="0"/>
              <a:t> </a:t>
            </a:r>
            <a:r>
              <a:rPr lang="es-UY" sz="3600" b="1" dirty="0" err="1"/>
              <a:t>hypothesis</a:t>
            </a:r>
            <a:r>
              <a:rPr lang="es-UY" sz="3600" b="1" dirty="0"/>
              <a:t> </a:t>
            </a:r>
            <a:r>
              <a:rPr lang="es-UY" sz="3600" b="1" dirty="0" err="1"/>
              <a:t>is</a:t>
            </a:r>
            <a:r>
              <a:rPr lang="es-UY" sz="3600" b="1" dirty="0"/>
              <a:t> </a:t>
            </a:r>
            <a:r>
              <a:rPr lang="es-UY" sz="3600" b="1" dirty="0" err="1"/>
              <a:t>called</a:t>
            </a:r>
            <a:r>
              <a:rPr lang="es-UY" sz="3600" b="1" dirty="0"/>
              <a:t> Continental </a:t>
            </a:r>
            <a:r>
              <a:rPr lang="es-UY" sz="3600" b="1" dirty="0" err="1"/>
              <a:t>Drift</a:t>
            </a:r>
            <a:r>
              <a:rPr lang="es-UY" sz="3600" b="1" dirty="0"/>
              <a:t>.</a:t>
            </a:r>
            <a:endParaRPr lang="es-ES" sz="3600" b="1" dirty="0"/>
          </a:p>
        </p:txBody>
      </p:sp>
      <p:pic>
        <p:nvPicPr>
          <p:cNvPr id="3074" name="Picture 2" descr="http://image2.findagrave.com/photos/2012/219/23873654_1344354025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00808"/>
            <a:ext cx="2645376" cy="33258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61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/>
          </p:cNvSpPr>
          <p:nvPr>
            <p:ph type="ctrTitle"/>
          </p:nvPr>
        </p:nvSpPr>
        <p:spPr>
          <a:xfrm>
            <a:off x="229852" y="620688"/>
            <a:ext cx="8736972" cy="1584176"/>
          </a:xfrm>
        </p:spPr>
        <p:txBody>
          <a:bodyPr/>
          <a:lstStyle/>
          <a:p>
            <a:r>
              <a:rPr lang="es-UY" sz="4500" b="1" dirty="0" err="1"/>
              <a:t>Wegener</a:t>
            </a:r>
            <a:r>
              <a:rPr lang="es-UY" sz="4500" b="1" dirty="0"/>
              <a:t> </a:t>
            </a:r>
            <a:r>
              <a:rPr lang="es-UY" sz="4500" b="1" dirty="0" err="1"/>
              <a:t>called</a:t>
            </a:r>
            <a:r>
              <a:rPr lang="es-UY" sz="4500" b="1" dirty="0"/>
              <a:t> </a:t>
            </a:r>
            <a:r>
              <a:rPr lang="es-UY" sz="4500" b="1" dirty="0" err="1"/>
              <a:t>the</a:t>
            </a:r>
            <a:r>
              <a:rPr lang="es-UY" sz="4500" b="1" dirty="0"/>
              <a:t> once </a:t>
            </a:r>
            <a:r>
              <a:rPr lang="es-UY" sz="4500" b="1" dirty="0" err="1"/>
              <a:t>connected</a:t>
            </a:r>
            <a:r>
              <a:rPr lang="es-UY" sz="4500" b="1" dirty="0"/>
              <a:t> </a:t>
            </a:r>
            <a:r>
              <a:rPr lang="es-UY" sz="4500" b="1" dirty="0" err="1"/>
              <a:t>large</a:t>
            </a:r>
            <a:r>
              <a:rPr lang="es-UY" sz="4500" b="1" dirty="0"/>
              <a:t> </a:t>
            </a:r>
            <a:r>
              <a:rPr lang="es-UY" sz="4500" b="1" dirty="0" err="1"/>
              <a:t>landmass</a:t>
            </a:r>
            <a:r>
              <a:rPr lang="es-UY" sz="4500" b="1" dirty="0"/>
              <a:t> </a:t>
            </a:r>
            <a:r>
              <a:rPr lang="es-UY" sz="4500" b="1" dirty="0" err="1"/>
              <a:t>Pangaea</a:t>
            </a:r>
            <a:r>
              <a:rPr lang="es-UY" sz="4500" b="1" dirty="0"/>
              <a:t>.</a:t>
            </a:r>
            <a:endParaRPr lang="es-ES" sz="4500" b="1" dirty="0"/>
          </a:p>
        </p:txBody>
      </p:sp>
      <p:pic>
        <p:nvPicPr>
          <p:cNvPr id="1026" name="Picture 2" descr="https://i0.wp.com/noscope.com/wp-content/uploads/2010/04/pange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04864"/>
            <a:ext cx="470452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08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510" y="1412776"/>
            <a:ext cx="3498824" cy="346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7" name="Rectangle 7"/>
          <p:cNvSpPr>
            <a:spLocks noGrp="1"/>
          </p:cNvSpPr>
          <p:nvPr>
            <p:ph type="ctrTitle"/>
          </p:nvPr>
        </p:nvSpPr>
        <p:spPr>
          <a:xfrm>
            <a:off x="134313" y="986691"/>
            <a:ext cx="5256584" cy="4320480"/>
          </a:xfrm>
        </p:spPr>
        <p:txBody>
          <a:bodyPr/>
          <a:lstStyle/>
          <a:p>
            <a:r>
              <a:rPr lang="es-UY" sz="4000" b="1" dirty="0" err="1"/>
              <a:t>Other</a:t>
            </a:r>
            <a:r>
              <a:rPr lang="es-UY" sz="4000" b="1" dirty="0"/>
              <a:t> </a:t>
            </a:r>
            <a:r>
              <a:rPr lang="es-UY" sz="4000" b="1" dirty="0" err="1"/>
              <a:t>than</a:t>
            </a:r>
            <a:r>
              <a:rPr lang="es-UY" sz="4000" b="1" dirty="0"/>
              <a:t> </a:t>
            </a:r>
            <a:r>
              <a:rPr lang="es-UY" sz="4000" b="1" dirty="0" err="1"/>
              <a:t>the</a:t>
            </a:r>
            <a:r>
              <a:rPr lang="es-UY" sz="4000" b="1" dirty="0"/>
              <a:t> “</a:t>
            </a:r>
            <a:r>
              <a:rPr lang="es-UY" sz="4000" b="1" dirty="0" err="1"/>
              <a:t>puzzlelike</a:t>
            </a:r>
            <a:r>
              <a:rPr lang="es-UY" sz="4000" b="1" dirty="0"/>
              <a:t>” </a:t>
            </a:r>
            <a:r>
              <a:rPr lang="es-UY" sz="4000" b="1" dirty="0" err="1"/>
              <a:t>fit</a:t>
            </a:r>
            <a:r>
              <a:rPr lang="es-UY" sz="4000" b="1" dirty="0"/>
              <a:t> of </a:t>
            </a:r>
            <a:r>
              <a:rPr lang="es-UY" sz="4000" b="1" dirty="0" err="1"/>
              <a:t>the</a:t>
            </a:r>
            <a:r>
              <a:rPr lang="es-UY" sz="4000" b="1" dirty="0"/>
              <a:t> </a:t>
            </a:r>
            <a:r>
              <a:rPr lang="es-UY" sz="4000" b="1" dirty="0" err="1"/>
              <a:t>separated</a:t>
            </a:r>
            <a:r>
              <a:rPr lang="es-UY" sz="4000" b="1" dirty="0"/>
              <a:t> </a:t>
            </a:r>
            <a:r>
              <a:rPr lang="es-UY" sz="4000" b="1" dirty="0" err="1"/>
              <a:t>continents</a:t>
            </a:r>
            <a:r>
              <a:rPr lang="es-UY" sz="4000" b="1" dirty="0"/>
              <a:t>, </a:t>
            </a:r>
            <a:r>
              <a:rPr lang="es-UY" sz="4000" b="1" dirty="0" err="1"/>
              <a:t>what</a:t>
            </a:r>
            <a:r>
              <a:rPr lang="es-UY" sz="4000" b="1" dirty="0"/>
              <a:t> </a:t>
            </a:r>
            <a:r>
              <a:rPr lang="es-UY" sz="4000" b="1" dirty="0" err="1"/>
              <a:t>evidence</a:t>
            </a:r>
            <a:r>
              <a:rPr lang="es-UY" sz="4000" b="1" dirty="0"/>
              <a:t> </a:t>
            </a:r>
            <a:r>
              <a:rPr lang="es-UY" sz="4000" b="1" dirty="0" err="1"/>
              <a:t>was</a:t>
            </a:r>
            <a:r>
              <a:rPr lang="es-UY" sz="4000" b="1" dirty="0"/>
              <a:t> </a:t>
            </a:r>
            <a:r>
              <a:rPr lang="es-UY" sz="4000" b="1" dirty="0" err="1"/>
              <a:t>used</a:t>
            </a:r>
            <a:r>
              <a:rPr lang="es-UY" sz="4000" b="1" dirty="0"/>
              <a:t> to </a:t>
            </a:r>
            <a:r>
              <a:rPr lang="es-UY" sz="4000" b="1" dirty="0" err="1"/>
              <a:t>support</a:t>
            </a:r>
            <a:r>
              <a:rPr lang="es-UY" sz="4000" b="1" dirty="0"/>
              <a:t> </a:t>
            </a:r>
            <a:r>
              <a:rPr lang="es-UY" sz="4000" b="1" dirty="0" err="1"/>
              <a:t>the</a:t>
            </a:r>
            <a:r>
              <a:rPr lang="es-UY" sz="4000" b="1" dirty="0"/>
              <a:t> </a:t>
            </a:r>
            <a:r>
              <a:rPr lang="es-UY" sz="4000" b="1" dirty="0" err="1"/>
              <a:t>Theory</a:t>
            </a:r>
            <a:r>
              <a:rPr lang="es-UY" sz="4000" b="1" dirty="0"/>
              <a:t> of Continental </a:t>
            </a:r>
            <a:r>
              <a:rPr lang="es-UY" sz="4000" b="1" dirty="0" err="1"/>
              <a:t>Drift</a:t>
            </a:r>
            <a:r>
              <a:rPr lang="es-UY" sz="4000" b="1" dirty="0"/>
              <a:t>?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317325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04856" cy="4464496"/>
          </a:xfrm>
        </p:spPr>
        <p:txBody>
          <a:bodyPr/>
          <a:lstStyle/>
          <a:p>
            <a:r>
              <a:rPr lang="en-US" sz="4600" b="1" dirty="0"/>
              <a:t>Rock, fossil, and climate clues were the main types of evidence for continental drift. Advances in technology have provided additional clues to help explain continental drift.</a:t>
            </a:r>
            <a:endParaRPr lang="es-ES" sz="4600" dirty="0"/>
          </a:p>
        </p:txBody>
      </p:sp>
    </p:spTree>
    <p:extLst>
      <p:ext uri="{BB962C8B-B14F-4D97-AF65-F5344CB8AC3E}">
        <p14:creationId xmlns:p14="http://schemas.microsoft.com/office/powerpoint/2010/main" val="392271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8820" y="4437112"/>
            <a:ext cx="5382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hlinkClick r:id="rId2"/>
              </a:rPr>
              <a:t>https://www.youtube.com/watch?v=T1-cES1Ekto</a:t>
            </a:r>
            <a:r>
              <a:rPr lang="en-US" sz="3600" dirty="0"/>
              <a:t> </a:t>
            </a:r>
          </a:p>
        </p:txBody>
      </p:sp>
      <p:sp>
        <p:nvSpPr>
          <p:cNvPr id="3" name="Rectangle 7"/>
          <p:cNvSpPr txBox="1">
            <a:spLocks/>
          </p:cNvSpPr>
          <p:nvPr/>
        </p:nvSpPr>
        <p:spPr>
          <a:xfrm>
            <a:off x="738486" y="3573016"/>
            <a:ext cx="7488832" cy="12241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6000" b="1" dirty="0"/>
              <a:t>Continental Drift Song</a:t>
            </a:r>
            <a:endParaRPr lang="es-ES" sz="4000" dirty="0"/>
          </a:p>
        </p:txBody>
      </p:sp>
      <p:sp>
        <p:nvSpPr>
          <p:cNvPr id="4" name="Rectangle 3"/>
          <p:cNvSpPr/>
          <p:nvPr/>
        </p:nvSpPr>
        <p:spPr>
          <a:xfrm>
            <a:off x="539552" y="1556792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http://www.sciencechannel.com/tv-shows/greatest-discoveries/videos/100-greatest-discoveries-continental-drift/</a:t>
            </a:r>
            <a:r>
              <a:rPr lang="en-US" sz="2400" dirty="0"/>
              <a:t>  </a:t>
            </a:r>
          </a:p>
          <a:p>
            <a:pPr algn="ctr"/>
            <a:r>
              <a:rPr lang="en-US" sz="2400" dirty="0"/>
              <a:t>or </a:t>
            </a:r>
          </a:p>
          <a:p>
            <a:pPr algn="ctr"/>
            <a:r>
              <a:rPr lang="en-US" sz="2400" dirty="0">
                <a:hlinkClick r:id="rId4"/>
              </a:rPr>
              <a:t>https://www.youtube.com/watch?v=0KNqUwgqbZw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5" name="Rectangle 7"/>
          <p:cNvSpPr txBox="1">
            <a:spLocks/>
          </p:cNvSpPr>
          <p:nvPr/>
        </p:nvSpPr>
        <p:spPr>
          <a:xfrm>
            <a:off x="593558" y="620688"/>
            <a:ext cx="7812868" cy="12241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6000" b="1" dirty="0"/>
              <a:t>Continental Drift Video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106589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 txBox="1">
            <a:spLocks/>
          </p:cNvSpPr>
          <p:nvPr/>
        </p:nvSpPr>
        <p:spPr>
          <a:xfrm>
            <a:off x="411642" y="764704"/>
            <a:ext cx="8424936" cy="460851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5400" b="1" dirty="0">
                <a:solidFill>
                  <a:prstClr val="black"/>
                </a:solidFill>
              </a:rPr>
              <a:t>Turn to an elbow partner and discuss the following: </a:t>
            </a:r>
          </a:p>
          <a:p>
            <a:endParaRPr lang="en-US" sz="2800" b="1" dirty="0">
              <a:solidFill>
                <a:prstClr val="black"/>
              </a:solidFill>
            </a:endParaRPr>
          </a:p>
          <a:p>
            <a:r>
              <a:rPr lang="en-US" sz="5400" b="1" dirty="0">
                <a:solidFill>
                  <a:prstClr val="black"/>
                </a:solidFill>
              </a:rPr>
              <a:t>Will the continents continue to move? How do you know?</a:t>
            </a:r>
            <a:endParaRPr lang="es-ES" sz="3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91" y="6128429"/>
            <a:ext cx="60056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http://www.classzone.com/books/earth_science/terc/content/visualizations/es0807/es0807page01.cfm?chapter_no=visualization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811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95E77E8DF3904A89A0EBF4090A691C" ma:contentTypeVersion="4" ma:contentTypeDescription="Create a new document." ma:contentTypeScope="" ma:versionID="3390f3d8274b2493508c58f7634889fd">
  <xsd:schema xmlns:xsd="http://www.w3.org/2001/XMLSchema" xmlns:xs="http://www.w3.org/2001/XMLSchema" xmlns:p="http://schemas.microsoft.com/office/2006/metadata/properties" xmlns:ns2="3b7b15b3-85df-41f5-8207-5bbe4c51257b" xmlns:ns3="62759698-cc95-47f2-adb7-798752c4b0de" targetNamespace="http://schemas.microsoft.com/office/2006/metadata/properties" ma:root="true" ma:fieldsID="799aa02d573dfbde614b9427fa014636" ns2:_="" ns3:_="">
    <xsd:import namespace="3b7b15b3-85df-41f5-8207-5bbe4c51257b"/>
    <xsd:import namespace="62759698-cc95-47f2-adb7-798752c4b0d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7b15b3-85df-41f5-8207-5bbe4c51257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759698-cc95-47f2-adb7-798752c4b0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D899FE-85B9-451E-9C21-F0545AECD977}">
  <ds:schemaRefs>
    <ds:schemaRef ds:uri="http://purl.org/dc/terms/"/>
    <ds:schemaRef ds:uri="http://schemas.microsoft.com/office/2006/documentManagement/types"/>
    <ds:schemaRef ds:uri="http://www.w3.org/XML/1998/namespace"/>
    <ds:schemaRef ds:uri="3b7b15b3-85df-41f5-8207-5bbe4c51257b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62759698-cc95-47f2-adb7-798752c4b0de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92F26B5-C49A-4F5C-B6FF-76A3298690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EDC719-906E-4E1A-AB71-4BE6EC3583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7b15b3-85df-41f5-8207-5bbe4c51257b"/>
    <ds:schemaRef ds:uri="62759698-cc95-47f2-adb7-798752c4b0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3105</TotalTime>
  <Words>643</Words>
  <Application>Microsoft Office PowerPoint</Application>
  <PresentationFormat>On-screen Show (4:3)</PresentationFormat>
  <Paragraphs>63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Office Theme</vt:lpstr>
      <vt:lpstr>1_Office Theme</vt:lpstr>
      <vt:lpstr>Default Design</vt:lpstr>
      <vt:lpstr>2_Office Theme</vt:lpstr>
      <vt:lpstr>4_Office Theme</vt:lpstr>
      <vt:lpstr>Activating Strategy: Watch Ice Age: Scrat Continental Crack Up video clip and have students either answer individually or with a partner the following questions: </vt:lpstr>
      <vt:lpstr>Essential Question: How does the constant movement  of lithospheric plates cause major geological events on the earth’s surface?</vt:lpstr>
      <vt:lpstr>One of the accurate events shown  in Scrat’s Continental Crack Up is that the continents were once joined together but moved apart.  </vt:lpstr>
      <vt:lpstr>In 1912, a man named Alfred Wegener proposed that at one time the continents were joined together, but over time have moved slowly to their current locations.   His hypothesis is called Continental Drift.</vt:lpstr>
      <vt:lpstr>Wegener called the once connected large landmass Pangaea.</vt:lpstr>
      <vt:lpstr>Other than the “puzzlelike” fit of the separated continents, what evidence was used to support the Theory of Continental Drift?</vt:lpstr>
      <vt:lpstr>Rock, fossil, and climate clues were the main types of evidence for continental drift. Advances in technology have provided additional clues to help explain continental drift.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Seafloor Spreading</vt:lpstr>
      <vt:lpstr>Seafloor Spreading</vt:lpstr>
      <vt:lpstr>Seafloor Spreading Video Clip</vt:lpstr>
      <vt:lpstr>If new crust is being added by seafloor spreading, does the Earth’s surface just keep expanding?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Plate Boundary Map</vt:lpstr>
      <vt:lpstr>PowerPoint Presentation</vt:lpstr>
      <vt:lpstr>When plates move, they can interact in several ways: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Mariajose</dc:creator>
  <cp:lastModifiedBy>Lynch Harlow, Susan Y</cp:lastModifiedBy>
  <cp:revision>204</cp:revision>
  <dcterms:created xsi:type="dcterms:W3CDTF">2009-05-12T23:31:36Z</dcterms:created>
  <dcterms:modified xsi:type="dcterms:W3CDTF">2017-10-26T12:34:46Z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0x0101000795E77E8DF3904A89A0EBF4090A691C</vt:lpwstr>
  </property>
</Properties>
</file>