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3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movement of the lithospheric plates and the convection currents will be covered more in-depth during the next essential question.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depth teaching about the plates and their movement will occur in the next essential question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.learner.org/interactives/dynamicearth/structure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iHRI_Z2Kg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 descr="http://makezineblog.files.wordpress.com/2013/07/earths-layer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838200"/>
            <a:ext cx="8327457" cy="632777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>
            <a:spLocks noGrp="1"/>
          </p:cNvSpPr>
          <p:nvPr>
            <p:ph type="ctrTitle"/>
          </p:nvPr>
        </p:nvSpPr>
        <p:spPr>
          <a:xfrm>
            <a:off x="266300" y="103186"/>
            <a:ext cx="8610599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Layers of the Earth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228600" y="2667000"/>
            <a:ext cx="8381999" cy="3809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 but capable of flow (like hot asphalt or fudge)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Thickest layer of the Earth (making up 70% of the Earth’s mass)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hot material (magma) in the mantle rises to the top of the mantle, cools, then sinks, reheats, and rises again. These convection currents cause changes in the Earth’s surface</a:t>
            </a:r>
          </a:p>
        </p:txBody>
      </p:sp>
      <p:grpSp>
        <p:nvGrpSpPr>
          <p:cNvPr id="316" name="Shape 316"/>
          <p:cNvGrpSpPr/>
          <p:nvPr/>
        </p:nvGrpSpPr>
        <p:grpSpPr>
          <a:xfrm>
            <a:off x="2976619" y="228600"/>
            <a:ext cx="6118708" cy="2308016"/>
            <a:chOff x="2976619" y="228600"/>
            <a:chExt cx="6118708" cy="2308016"/>
          </a:xfrm>
        </p:grpSpPr>
        <p:pic>
          <p:nvPicPr>
            <p:cNvPr id="317" name="Shape 3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76619" y="228600"/>
              <a:ext cx="6118708" cy="23080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8" name="Shape 318"/>
            <p:cNvGrpSpPr/>
            <p:nvPr/>
          </p:nvGrpSpPr>
          <p:grpSpPr>
            <a:xfrm>
              <a:off x="3697107" y="304800"/>
              <a:ext cx="5134067" cy="1924110"/>
              <a:chOff x="5196242" y="-3479285"/>
              <a:chExt cx="5134067" cy="1924110"/>
            </a:xfrm>
          </p:grpSpPr>
          <p:sp>
            <p:nvSpPr>
              <p:cNvPr id="319" name="Shape 319"/>
              <p:cNvSpPr txBox="1"/>
              <p:nvPr/>
            </p:nvSpPr>
            <p:spPr>
              <a:xfrm>
                <a:off x="5613935" y="-3479285"/>
                <a:ext cx="2743199" cy="400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20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Upper Mantle</a:t>
                </a:r>
              </a:p>
            </p:txBody>
          </p:sp>
          <p:sp>
            <p:nvSpPr>
              <p:cNvPr id="320" name="Shape 320"/>
              <p:cNvSpPr txBox="1"/>
              <p:nvPr/>
            </p:nvSpPr>
            <p:spPr>
              <a:xfrm>
                <a:off x="5880635" y="-2945884"/>
                <a:ext cx="2016492" cy="830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24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Convection</a:t>
                </a:r>
                <a:br>
                  <a:rPr lang="en-US" sz="24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24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Currents</a:t>
                </a:r>
              </a:p>
            </p:txBody>
          </p:sp>
          <p:pic>
            <p:nvPicPr>
              <p:cNvPr id="321" name="Shape 321" descr="http://www.pmamed.com/images/icon-circle-arrows.pn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196242" y="-2847889"/>
                <a:ext cx="834883" cy="89682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2" name="Shape 322" descr="http://www.pmamed.com/images/icon-circle-arrows.pn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66125" y="-2855556"/>
                <a:ext cx="834883" cy="8968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3" name="Shape 323"/>
              <p:cNvSpPr txBox="1"/>
              <p:nvPr/>
            </p:nvSpPr>
            <p:spPr>
              <a:xfrm>
                <a:off x="8501510" y="-2753300"/>
                <a:ext cx="1828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20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Middle </a:t>
                </a:r>
                <a:br>
                  <a:rPr lang="en-US" sz="20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20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Mantle</a:t>
                </a:r>
              </a:p>
            </p:txBody>
          </p:sp>
          <p:sp>
            <p:nvSpPr>
              <p:cNvPr id="324" name="Shape 324"/>
              <p:cNvSpPr txBox="1"/>
              <p:nvPr/>
            </p:nvSpPr>
            <p:spPr>
              <a:xfrm>
                <a:off x="5461535" y="-1955284"/>
                <a:ext cx="2743199" cy="400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20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Lower Mantle</a:t>
                </a:r>
              </a:p>
            </p:txBody>
          </p:sp>
        </p:grpSp>
      </p:grpSp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228600" y="685800"/>
            <a:ext cx="2819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Shape 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2489734"/>
            <a:ext cx="3271444" cy="220871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262354" y="4699535"/>
            <a:ext cx="5333999" cy="2133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</a:t>
            </a: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4873" y="373418"/>
            <a:ext cx="4057752" cy="484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04800"/>
            <a:ext cx="4358571" cy="220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/>
        </p:nvSpPr>
        <p:spPr>
          <a:xfrm>
            <a:off x="1637563" y="2799348"/>
            <a:ext cx="129540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Inner</a:t>
            </a:r>
            <a:b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1633954" y="685799"/>
            <a:ext cx="129540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Outer</a:t>
            </a:r>
            <a:b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673702"/>
            <a:ext cx="4257527" cy="2179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228600"/>
            <a:ext cx="2208271" cy="2647606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1066800" y="762000"/>
            <a:ext cx="2743199" cy="1775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Outer </a:t>
            </a:r>
            <a:b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228600" y="3124200"/>
            <a:ext cx="8651874" cy="350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Molten (liquid) metal that is about 4,700°C (8,500°F)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Located about 1,800 miles beneath the crust and is about 1,400 miles thick</a:t>
            </a:r>
          </a:p>
          <a:p>
            <a:pPr marL="342900" marR="0" lvl="0" indent="-3429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Composed of the melted metals nickel and iron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3657600" cy="236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8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Inner </a:t>
            </a:r>
            <a:br>
              <a:rPr lang="en-US" sz="8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8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228600" y="3124200"/>
            <a:ext cx="8651874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 sphere composed mostly of iron</a:t>
            </a:r>
          </a:p>
          <a:p>
            <a:pPr marL="342900" marR="0" lvl="0" indent="-34290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believed to be as hot as 6,650°C (12,000°F)</a:t>
            </a:r>
          </a:p>
          <a:p>
            <a:pPr marL="342900" marR="0" lvl="0" indent="-34290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 in the core is probably generated by the radioactive decay of uranium and other elements</a:t>
            </a:r>
          </a:p>
          <a:p>
            <a:pPr marL="342900" marR="0" lvl="0" indent="-342900" algn="l" rtl="0">
              <a:spcBef>
                <a:spcPts val="6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solid because of the pressure from the outer core, mantle, and crust compressing it tremendously</a:t>
            </a: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326203"/>
            <a:ext cx="2174093" cy="249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6225" y="454793"/>
            <a:ext cx="3580504" cy="2370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173255" y="3810000"/>
            <a:ext cx="8686800" cy="25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Earth is like a peach or a boiled egg. Turn to a seat partner and discuss these analogies. Come up with another analogy and be prepared to share.</a:t>
            </a:r>
          </a:p>
        </p:txBody>
      </p:sp>
      <p:grpSp>
        <p:nvGrpSpPr>
          <p:cNvPr id="357" name="Shape 357"/>
          <p:cNvGrpSpPr/>
          <p:nvPr/>
        </p:nvGrpSpPr>
        <p:grpSpPr>
          <a:xfrm>
            <a:off x="152400" y="381000"/>
            <a:ext cx="8524175" cy="3276600"/>
            <a:chOff x="152400" y="381000"/>
            <a:chExt cx="8524175" cy="3276600"/>
          </a:xfrm>
        </p:grpSpPr>
        <p:pic>
          <p:nvPicPr>
            <p:cNvPr id="358" name="Shape 358" descr="http://www.thealmagest.com/wp-content/uploads/2014/02/Earth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30558" y="381000"/>
              <a:ext cx="3276600" cy="3276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Shape 359" descr="http://bulknaturalfoods.com/wp-content/uploads/2012/06/all-star-peach-sliced-2011-white-background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2400" y="914400"/>
              <a:ext cx="2677488" cy="2108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Shape 360" descr="http://www.hellawella.com/sites/hellawella.com/files/2012/04/Eats_HardBoiledEgg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24600" y="1105200"/>
              <a:ext cx="2351975" cy="17260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/>
        </p:nvSpPr>
        <p:spPr>
          <a:xfrm>
            <a:off x="6248400" y="0"/>
            <a:ext cx="2438399" cy="304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7" name="Shape 367"/>
          <p:cNvGrpSpPr/>
          <p:nvPr/>
        </p:nvGrpSpPr>
        <p:grpSpPr>
          <a:xfrm>
            <a:off x="-42511" y="1095375"/>
            <a:ext cx="5953125" cy="5752540"/>
            <a:chOff x="-42511" y="1095375"/>
            <a:chExt cx="5953125" cy="5752540"/>
          </a:xfrm>
        </p:grpSpPr>
        <p:pic>
          <p:nvPicPr>
            <p:cNvPr id="368" name="Shape 36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42511" y="1095375"/>
              <a:ext cx="5953125" cy="5752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Shape 369"/>
            <p:cNvSpPr/>
            <p:nvPr/>
          </p:nvSpPr>
          <p:spPr>
            <a:xfrm>
              <a:off x="76200" y="4953000"/>
              <a:ext cx="2056598" cy="9144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Inner Core</a:t>
              </a:r>
              <a:b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Solid</a:t>
              </a:r>
            </a:p>
          </p:txBody>
        </p:sp>
        <p:sp>
          <p:nvSpPr>
            <p:cNvPr id="370" name="Shape 370"/>
            <p:cNvSpPr/>
            <p:nvPr/>
          </p:nvSpPr>
          <p:spPr>
            <a:xfrm>
              <a:off x="279283" y="2667000"/>
              <a:ext cx="2463917" cy="9144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Outer Core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Liquid</a:t>
              </a:r>
            </a:p>
          </p:txBody>
        </p:sp>
      </p:grpSp>
      <p:sp>
        <p:nvSpPr>
          <p:cNvPr id="371" name="Shape 371"/>
          <p:cNvSpPr/>
          <p:nvPr/>
        </p:nvSpPr>
        <p:spPr>
          <a:xfrm>
            <a:off x="3639151" y="2286000"/>
            <a:ext cx="1219199" cy="58513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Mantle</a:t>
            </a:r>
          </a:p>
        </p:txBody>
      </p:sp>
      <p:grpSp>
        <p:nvGrpSpPr>
          <p:cNvPr id="372" name="Shape 372"/>
          <p:cNvGrpSpPr/>
          <p:nvPr/>
        </p:nvGrpSpPr>
        <p:grpSpPr>
          <a:xfrm>
            <a:off x="3429000" y="1600199"/>
            <a:ext cx="178518" cy="1848853"/>
            <a:chOff x="3429000" y="1600199"/>
            <a:chExt cx="178518" cy="1848853"/>
          </a:xfrm>
        </p:grpSpPr>
        <p:cxnSp>
          <p:nvCxnSpPr>
            <p:cNvPr id="373" name="Shape 373"/>
            <p:cNvCxnSpPr/>
            <p:nvPr/>
          </p:nvCxnSpPr>
          <p:spPr>
            <a:xfrm rot="10800000">
              <a:off x="3513447" y="1600199"/>
              <a:ext cx="7821" cy="18288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Shape 374"/>
            <p:cNvCxnSpPr/>
            <p:nvPr/>
          </p:nvCxnSpPr>
          <p:spPr>
            <a:xfrm>
              <a:off x="3429000" y="1600200"/>
              <a:ext cx="168893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Shape 375"/>
            <p:cNvCxnSpPr/>
            <p:nvPr/>
          </p:nvCxnSpPr>
          <p:spPr>
            <a:xfrm>
              <a:off x="3438625" y="3449053"/>
              <a:ext cx="168893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6" name="Shape 376"/>
          <p:cNvGrpSpPr/>
          <p:nvPr/>
        </p:nvGrpSpPr>
        <p:grpSpPr>
          <a:xfrm>
            <a:off x="1205966" y="113898"/>
            <a:ext cx="1554829" cy="1087781"/>
            <a:chOff x="1205966" y="133148"/>
            <a:chExt cx="1554829" cy="1087781"/>
          </a:xfrm>
        </p:grpSpPr>
        <p:cxnSp>
          <p:nvCxnSpPr>
            <p:cNvPr id="377" name="Shape 377"/>
            <p:cNvCxnSpPr/>
            <p:nvPr/>
          </p:nvCxnSpPr>
          <p:spPr>
            <a:xfrm>
              <a:off x="1981200" y="666550"/>
              <a:ext cx="0" cy="554380"/>
            </a:xfrm>
            <a:prstGeom prst="straightConnector1">
              <a:avLst/>
            </a:prstGeom>
            <a:noFill/>
            <a:ln w="984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378" name="Shape 378"/>
            <p:cNvSpPr/>
            <p:nvPr/>
          </p:nvSpPr>
          <p:spPr>
            <a:xfrm>
              <a:off x="1205966" y="133148"/>
              <a:ext cx="1554829" cy="60959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Crust</a:t>
              </a:r>
            </a:p>
          </p:txBody>
        </p:sp>
      </p:grpSp>
      <p:grpSp>
        <p:nvGrpSpPr>
          <p:cNvPr id="379" name="Shape 379"/>
          <p:cNvGrpSpPr/>
          <p:nvPr/>
        </p:nvGrpSpPr>
        <p:grpSpPr>
          <a:xfrm>
            <a:off x="5828900" y="2777489"/>
            <a:ext cx="2768867" cy="585136"/>
            <a:chOff x="5828900" y="2777489"/>
            <a:chExt cx="2768867" cy="585136"/>
          </a:xfrm>
        </p:grpSpPr>
        <p:grpSp>
          <p:nvGrpSpPr>
            <p:cNvPr id="380" name="Shape 380"/>
            <p:cNvGrpSpPr/>
            <p:nvPr/>
          </p:nvGrpSpPr>
          <p:grpSpPr>
            <a:xfrm>
              <a:off x="5828900" y="2971800"/>
              <a:ext cx="419499" cy="206139"/>
              <a:chOff x="5828900" y="2971800"/>
              <a:chExt cx="419499" cy="206139"/>
            </a:xfrm>
          </p:grpSpPr>
          <p:grpSp>
            <p:nvGrpSpPr>
              <p:cNvPr id="381" name="Shape 381"/>
              <p:cNvGrpSpPr/>
              <p:nvPr/>
            </p:nvGrpSpPr>
            <p:grpSpPr>
              <a:xfrm>
                <a:off x="5828900" y="2971800"/>
                <a:ext cx="307207" cy="206139"/>
                <a:chOff x="5828900" y="2971800"/>
                <a:chExt cx="307207" cy="206139"/>
              </a:xfrm>
            </p:grpSpPr>
            <p:cxnSp>
              <p:nvCxnSpPr>
                <p:cNvPr id="382" name="Shape 382"/>
                <p:cNvCxnSpPr/>
                <p:nvPr/>
              </p:nvCxnSpPr>
              <p:spPr>
                <a:xfrm>
                  <a:off x="5828900" y="2971800"/>
                  <a:ext cx="3047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3" name="Shape 383"/>
                <p:cNvCxnSpPr/>
                <p:nvPr/>
              </p:nvCxnSpPr>
              <p:spPr>
                <a:xfrm>
                  <a:off x="5831307" y="3168315"/>
                  <a:ext cx="3047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" name="Shape 384"/>
                <p:cNvCxnSpPr/>
                <p:nvPr/>
              </p:nvCxnSpPr>
              <p:spPr>
                <a:xfrm>
                  <a:off x="6124076" y="2971800"/>
                  <a:ext cx="0" cy="206139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85" name="Shape 385"/>
              <p:cNvCxnSpPr/>
              <p:nvPr/>
            </p:nvCxnSpPr>
            <p:spPr>
              <a:xfrm>
                <a:off x="6136107" y="3070057"/>
                <a:ext cx="112291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86" name="Shape 386"/>
            <p:cNvSpPr/>
            <p:nvPr/>
          </p:nvSpPr>
          <p:spPr>
            <a:xfrm>
              <a:off x="6235567" y="2777489"/>
              <a:ext cx="2362200" cy="58513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Lithosphere – Crust and Upper Layer of the Mantle</a:t>
              </a:r>
            </a:p>
          </p:txBody>
        </p:sp>
      </p:grpSp>
      <p:grpSp>
        <p:nvGrpSpPr>
          <p:cNvPr id="387" name="Shape 387"/>
          <p:cNvGrpSpPr/>
          <p:nvPr/>
        </p:nvGrpSpPr>
        <p:grpSpPr>
          <a:xfrm>
            <a:off x="5831307" y="3449053"/>
            <a:ext cx="2751220" cy="1288982"/>
            <a:chOff x="5831307" y="3449053"/>
            <a:chExt cx="2751220" cy="1288982"/>
          </a:xfrm>
        </p:grpSpPr>
        <p:sp>
          <p:nvSpPr>
            <p:cNvPr id="388" name="Shape 388"/>
            <p:cNvSpPr/>
            <p:nvPr/>
          </p:nvSpPr>
          <p:spPr>
            <a:xfrm>
              <a:off x="6220328" y="3595035"/>
              <a:ext cx="2362200" cy="11430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Layer of the Mantle (asthenosphere) that consists of hot rock of tar-like consistency, which slowly moves</a:t>
              </a:r>
            </a:p>
          </p:txBody>
        </p:sp>
        <p:cxnSp>
          <p:nvCxnSpPr>
            <p:cNvPr id="389" name="Shape 389"/>
            <p:cNvCxnSpPr/>
            <p:nvPr/>
          </p:nvCxnSpPr>
          <p:spPr>
            <a:xfrm>
              <a:off x="5831307" y="3449053"/>
              <a:ext cx="389019" cy="527634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Shape 3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457200"/>
            <a:ext cx="7917372" cy="5841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397041" y="304800"/>
            <a:ext cx="8229600" cy="236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lithosphere (crust and upper mantle) is divided into separate plates which move very slowly in response to the “convecting” part of the mantle.</a:t>
            </a:r>
          </a:p>
        </p:txBody>
      </p:sp>
      <p:grpSp>
        <p:nvGrpSpPr>
          <p:cNvPr id="400" name="Shape 400"/>
          <p:cNvGrpSpPr/>
          <p:nvPr/>
        </p:nvGrpSpPr>
        <p:grpSpPr>
          <a:xfrm>
            <a:off x="879107" y="3200400"/>
            <a:ext cx="7650697" cy="3187530"/>
            <a:chOff x="879107" y="3200400"/>
            <a:chExt cx="7650697" cy="3187530"/>
          </a:xfrm>
        </p:grpSpPr>
        <p:pic>
          <p:nvPicPr>
            <p:cNvPr id="401" name="Shape 401" descr="http://briandiv4.weebly.com/uploads/9/7/8/3/9783419/2471334.jpg?13238118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9107" y="3200400"/>
              <a:ext cx="2873673" cy="318227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402" name="Shape 402" descr="http://4.bp.blogspot.com/-2pAYJA5ZD9w/T3xL3yeN5jI/AAAAAAAAAbU/KT2CVl4K-7Y/s320/convection+under+lithosphere+2.gif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11842" y="3374457"/>
              <a:ext cx="4017961" cy="301347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458200" cy="12493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do these two images tell us about the layers of the Earth?</a:t>
            </a:r>
          </a:p>
        </p:txBody>
      </p:sp>
      <p:grpSp>
        <p:nvGrpSpPr>
          <p:cNvPr id="408" name="Shape 408"/>
          <p:cNvGrpSpPr/>
          <p:nvPr/>
        </p:nvGrpSpPr>
        <p:grpSpPr>
          <a:xfrm>
            <a:off x="27272" y="1828800"/>
            <a:ext cx="9130778" cy="4915852"/>
            <a:chOff x="27272" y="1828800"/>
            <a:chExt cx="9130778" cy="4915852"/>
          </a:xfrm>
        </p:grpSpPr>
        <p:pic>
          <p:nvPicPr>
            <p:cNvPr id="409" name="Shape 409" descr="http://blogs.discovermagazine.com/d-brief/files/2013/04/earthlayers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272" y="1828800"/>
              <a:ext cx="3692248" cy="4915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Shape 410" descr="http://files.geglobalresearch.com/wp-content/uploads/2011/08/earth-core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29251" y="2291684"/>
              <a:ext cx="5328799" cy="401605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Shape 415" descr="http://files.geglobalresearch.com/wp-content/uploads/2011/08/earth-co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752600"/>
            <a:ext cx="6553770" cy="493925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-4011" y="175660"/>
            <a:ext cx="9148010" cy="1371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Temperature</a:t>
            </a:r>
            <a:br>
              <a:rPr lang="en-US" sz="5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increases as depth increases</a:t>
            </a:r>
          </a:p>
        </p:txBody>
      </p:sp>
      <p:cxnSp>
        <p:nvCxnSpPr>
          <p:cNvPr id="417" name="Shape 417"/>
          <p:cNvCxnSpPr/>
          <p:nvPr/>
        </p:nvCxnSpPr>
        <p:spPr>
          <a:xfrm>
            <a:off x="4419600" y="3276600"/>
            <a:ext cx="0" cy="2362200"/>
          </a:xfrm>
          <a:prstGeom prst="straightConnector1">
            <a:avLst/>
          </a:prstGeom>
          <a:noFill/>
          <a:ln w="15557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ctrTitle"/>
          </p:nvPr>
        </p:nvSpPr>
        <p:spPr>
          <a:xfrm>
            <a:off x="304800" y="609600"/>
            <a:ext cx="8305799" cy="236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Essential Question:</a:t>
            </a:r>
            <a:b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layers of the Earth different from one another?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subTitle" idx="1"/>
          </p:nvPr>
        </p:nvSpPr>
        <p:spPr>
          <a:xfrm>
            <a:off x="304800" y="3886200"/>
            <a:ext cx="8458200" cy="25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Standard:</a:t>
            </a:r>
          </a:p>
          <a:p>
            <a:pPr marL="0" marR="0" lvl="0" indent="0" algn="l" rtl="0">
              <a:spcBef>
                <a:spcPts val="72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S6E5a. Compare and contrast the Earth’s crust, mantle, and core including temperature, density, and composition.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343301" y="152400"/>
            <a:ext cx="8495899" cy="2133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Look at the information in the graph and table below. What’s the relationship between depth and density/pressure?</a:t>
            </a:r>
          </a:p>
        </p:txBody>
      </p:sp>
      <p:pic>
        <p:nvPicPr>
          <p:cNvPr id="423" name="Shape 423" descr="http://www.bath.ac.uk/physics/images/pressure_vs_depth_below_the_earths_crus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101" y="3581400"/>
            <a:ext cx="3501694" cy="2788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Shape 424" descr="http://www.cliffsnotes.com/sciences/astronomy/earth-and-its-moon/~/media/2AE20E5F6ED648A2BEF9ED68CFBAF111.ashx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9144" y="2438400"/>
            <a:ext cx="5017465" cy="4029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-4011" y="175660"/>
            <a:ext cx="9148010" cy="1371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Density and Pressure</a:t>
            </a:r>
            <a:br>
              <a:rPr lang="en-US" sz="5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increase as depth increases</a:t>
            </a:r>
          </a:p>
        </p:txBody>
      </p:sp>
      <p:cxnSp>
        <p:nvCxnSpPr>
          <p:cNvPr id="430" name="Shape 430"/>
          <p:cNvCxnSpPr/>
          <p:nvPr/>
        </p:nvCxnSpPr>
        <p:spPr>
          <a:xfrm>
            <a:off x="1905000" y="2438400"/>
            <a:ext cx="0" cy="3581399"/>
          </a:xfrm>
          <a:prstGeom prst="straightConnector1">
            <a:avLst/>
          </a:prstGeom>
          <a:noFill/>
          <a:ln w="15557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431" name="Shape 4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595421" y="1908990"/>
            <a:ext cx="3956927" cy="442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5553776" y="5838523"/>
            <a:ext cx="3581399" cy="990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Add this statement to the arrow going down on your foldable.</a:t>
            </a:r>
          </a:p>
        </p:txBody>
      </p:sp>
      <p:sp>
        <p:nvSpPr>
          <p:cNvPr id="437" name="Shape 437"/>
          <p:cNvSpPr/>
          <p:nvPr/>
        </p:nvSpPr>
        <p:spPr>
          <a:xfrm>
            <a:off x="1524000" y="228600"/>
            <a:ext cx="6705599" cy="6522720"/>
          </a:xfrm>
          <a:prstGeom prst="down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Shape 438"/>
          <p:cNvSpPr txBox="1"/>
          <p:nvPr/>
        </p:nvSpPr>
        <p:spPr>
          <a:xfrm>
            <a:off x="2912443" y="2590800"/>
            <a:ext cx="3733800" cy="23083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Temperature,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Density and Pressure increases as depth increases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763000" cy="2133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Which layer of the Earth has the greatest temperature, pressure, and density?</a:t>
            </a:r>
          </a:p>
        </p:txBody>
      </p:sp>
      <p:pic>
        <p:nvPicPr>
          <p:cNvPr id="444" name="Shape 4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86000"/>
            <a:ext cx="5854213" cy="434079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445" name="Shape 445"/>
          <p:cNvSpPr txBox="1"/>
          <p:nvPr/>
        </p:nvSpPr>
        <p:spPr>
          <a:xfrm>
            <a:off x="3657600" y="3276600"/>
            <a:ext cx="2362200" cy="923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228600" y="1447800"/>
            <a:ext cx="5029199" cy="2971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earth is layered with a lithosphere (crust and uppermost mantle), convecting mantle, and </a:t>
            </a:r>
            <a:b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dense metallic core. </a:t>
            </a:r>
          </a:p>
        </p:txBody>
      </p:sp>
      <p:pic>
        <p:nvPicPr>
          <p:cNvPr id="451" name="Shape 4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2928" y="2209800"/>
            <a:ext cx="3458043" cy="3454969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Shape 452"/>
          <p:cNvSpPr txBox="1"/>
          <p:nvPr/>
        </p:nvSpPr>
        <p:spPr>
          <a:xfrm>
            <a:off x="260684" y="46525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81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</a:p>
        </p:txBody>
      </p:sp>
      <p:sp>
        <p:nvSpPr>
          <p:cNvPr id="453" name="Shape 453"/>
          <p:cNvSpPr/>
          <p:nvPr/>
        </p:nvSpPr>
        <p:spPr>
          <a:xfrm>
            <a:off x="4375483" y="609600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http://www.learner.org/interactives/dynamicearth/structure.html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54" name="Shape 454"/>
          <p:cNvSpPr/>
          <p:nvPr/>
        </p:nvSpPr>
        <p:spPr>
          <a:xfrm>
            <a:off x="228600" y="4664839"/>
            <a:ext cx="4572000" cy="1754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Pressure, temperature, and density increases as depth increases.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229600" cy="2514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Mr. Lee’s Layers of the Earth Rap</a:t>
            </a:r>
            <a:r>
              <a:rPr lang="en-US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0" name="Shape 4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2715459"/>
            <a:ext cx="4104684" cy="4129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Layers of the Earth Review</a:t>
            </a:r>
          </a:p>
        </p:txBody>
      </p:sp>
      <p:pic>
        <p:nvPicPr>
          <p:cNvPr id="466" name="Shape 4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1371600"/>
            <a:ext cx="3871432" cy="50034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228600" y="19050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Summarizing Strategy</a:t>
            </a:r>
          </a:p>
        </p:txBody>
      </p:sp>
      <p:pic>
        <p:nvPicPr>
          <p:cNvPr id="472" name="Shape 4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762000"/>
            <a:ext cx="4326895" cy="559206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 descr="EarthLayers"/>
          <p:cNvPicPr preferRelativeResize="0"/>
          <p:nvPr/>
        </p:nvPicPr>
        <p:blipFill rotWithShape="1">
          <a:blip r:embed="rId3">
            <a:alphaModFix/>
          </a:blip>
          <a:srcRect l="11458" t="25182" r="3124" b="2841"/>
          <a:stretch/>
        </p:blipFill>
        <p:spPr>
          <a:xfrm>
            <a:off x="3548230" y="1513725"/>
            <a:ext cx="5595769" cy="533002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5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Earth is made up of 3 main layers: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55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Crust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ct val="99107"/>
              <a:buFont typeface="Arial"/>
              <a:buNone/>
            </a:pPr>
            <a:endParaRPr sz="555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11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55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Mantle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ct val="99107"/>
              <a:buFont typeface="Arial"/>
              <a:buNone/>
            </a:pPr>
            <a:endParaRPr sz="555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11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55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</a:t>
            </a:r>
            <a:br>
              <a:rPr lang="en-US" sz="444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44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686800" cy="1371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of the layers of the Earth like the layers of a cake.</a:t>
            </a:r>
          </a:p>
        </p:txBody>
      </p:sp>
      <p:pic>
        <p:nvPicPr>
          <p:cNvPr id="258" name="Shape 258" descr="http://www.education.com/static/science-fair/earth-layers/earth-cake-diagr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914400"/>
            <a:ext cx="6934199" cy="693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ctrTitle"/>
          </p:nvPr>
        </p:nvSpPr>
        <p:spPr>
          <a:xfrm>
            <a:off x="762000" y="762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Layers of the Earth Foldable to take notes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1758215"/>
            <a:ext cx="3968445" cy="501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57447" cy="440998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533400" y="4419600"/>
            <a:ext cx="5333999" cy="2133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Crust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2252507" y="1109990"/>
            <a:ext cx="1600199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6248400" y="990600"/>
            <a:ext cx="1600199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</a:t>
            </a:r>
          </a:p>
        </p:txBody>
      </p:sp>
      <p:sp>
        <p:nvSpPr>
          <p:cNvPr id="273" name="Shape 273"/>
          <p:cNvSpPr txBox="1"/>
          <p:nvPr/>
        </p:nvSpPr>
        <p:spPr>
          <a:xfrm rot="-863898">
            <a:off x="934715" y="2997594"/>
            <a:ext cx="2092784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Oceanic Crust</a:t>
            </a:r>
          </a:p>
        </p:txBody>
      </p:sp>
      <p:sp>
        <p:nvSpPr>
          <p:cNvPr id="274" name="Shape 274"/>
          <p:cNvSpPr txBox="1"/>
          <p:nvPr/>
        </p:nvSpPr>
        <p:spPr>
          <a:xfrm rot="594370">
            <a:off x="3874120" y="2997594"/>
            <a:ext cx="2712633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Continental Crust</a:t>
            </a: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6175" y="4036794"/>
            <a:ext cx="2399963" cy="279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304800" y="3321517"/>
            <a:ext cx="8556037" cy="350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Thinnest layer of the Earth that ranges from only 2 miles in some areas of the ocean floor to 75 miles deep under mountains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up of large amounts of silicon and aluminum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types of crust: oceanic crust and continental crust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Composed of plates on which the continents and oceans rest</a:t>
            </a:r>
          </a:p>
        </p:txBody>
      </p:sp>
      <p:grpSp>
        <p:nvGrpSpPr>
          <p:cNvPr id="282" name="Shape 282"/>
          <p:cNvGrpSpPr/>
          <p:nvPr/>
        </p:nvGrpSpPr>
        <p:grpSpPr>
          <a:xfrm>
            <a:off x="435563" y="304800"/>
            <a:ext cx="8552555" cy="2633246"/>
            <a:chOff x="128606" y="-87430"/>
            <a:chExt cx="8552555" cy="2633246"/>
          </a:xfrm>
        </p:grpSpPr>
        <p:pic>
          <p:nvPicPr>
            <p:cNvPr id="283" name="Shape 28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8606" y="-87430"/>
              <a:ext cx="8552555" cy="2633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Shape 284"/>
            <p:cNvSpPr txBox="1"/>
            <p:nvPr/>
          </p:nvSpPr>
          <p:spPr>
            <a:xfrm>
              <a:off x="2371025" y="526152"/>
              <a:ext cx="160019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Ocean</a:t>
              </a:r>
            </a:p>
          </p:txBody>
        </p:sp>
        <p:sp>
          <p:nvSpPr>
            <p:cNvPr id="285" name="Shape 285"/>
            <p:cNvSpPr txBox="1"/>
            <p:nvPr/>
          </p:nvSpPr>
          <p:spPr>
            <a:xfrm>
              <a:off x="6074342" y="485002"/>
              <a:ext cx="160019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Land</a:t>
              </a:r>
            </a:p>
          </p:txBody>
        </p:sp>
        <p:sp>
          <p:nvSpPr>
            <p:cNvPr id="286" name="Shape 286"/>
            <p:cNvSpPr txBox="1"/>
            <p:nvPr/>
          </p:nvSpPr>
          <p:spPr>
            <a:xfrm rot="-532551">
              <a:off x="771061" y="1658948"/>
              <a:ext cx="2590799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Oceanic Crust</a:t>
              </a:r>
            </a:p>
          </p:txBody>
        </p:sp>
        <p:sp>
          <p:nvSpPr>
            <p:cNvPr id="287" name="Shape 287"/>
            <p:cNvSpPr txBox="1"/>
            <p:nvPr/>
          </p:nvSpPr>
          <p:spPr>
            <a:xfrm rot="459797">
              <a:off x="3973682" y="1664957"/>
              <a:ext cx="25907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Continental Crust</a:t>
              </a:r>
            </a:p>
          </p:txBody>
        </p:sp>
      </p:grpSp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-138896" y="0"/>
            <a:ext cx="2672481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Crust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3886200"/>
            <a:ext cx="8229600" cy="25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Earth’s crust is like the skin of an apple. Turn to an elbow partner and discuss why this statement is true. Next, come up with another example.</a:t>
            </a:r>
          </a:p>
        </p:txBody>
      </p:sp>
      <p:grpSp>
        <p:nvGrpSpPr>
          <p:cNvPr id="294" name="Shape 294"/>
          <p:cNvGrpSpPr/>
          <p:nvPr/>
        </p:nvGrpSpPr>
        <p:grpSpPr>
          <a:xfrm>
            <a:off x="914400" y="0"/>
            <a:ext cx="7543671" cy="3809872"/>
            <a:chOff x="914400" y="0"/>
            <a:chExt cx="7543671" cy="3809872"/>
          </a:xfrm>
        </p:grpSpPr>
        <p:pic>
          <p:nvPicPr>
            <p:cNvPr id="295" name="Shape 295" descr="http://www.efoodsdirect.com/media/catalog/product/cache/1/image/9df78eab33525d08d6e5fb8d27136e95/a/p/apples2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48200" y="0"/>
              <a:ext cx="3809871" cy="38098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Shape 296" descr="https://encrypted-tbn0.gstatic.com/images?q=tbn:ANd9GcTPp7vjqZD-iSmrND5K41NLRJW8zmtjLuGK0IPvqcb-o7TjyiNYA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14400" y="685800"/>
              <a:ext cx="2969323" cy="29693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381000" y="4648200"/>
            <a:ext cx="4876799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Mantle</a:t>
            </a: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04800"/>
            <a:ext cx="8526292" cy="410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 descr="http://www.pmamed.com/images/icon-circle-arrow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4584" y="1483870"/>
            <a:ext cx="1218468" cy="130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 descr="http://www.pmamed.com/images/icon-circle-arrow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1450741"/>
            <a:ext cx="1218468" cy="130886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2209800" y="533400"/>
            <a:ext cx="2743199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 Mantle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2204184" y="3200400"/>
            <a:ext cx="2743199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Mantle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5715000" y="1838980"/>
            <a:ext cx="2743199" cy="9541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 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Mantle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2326907" y="1628295"/>
            <a:ext cx="2743199" cy="9541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Convection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Currents</a:t>
            </a: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2646" y="4267200"/>
            <a:ext cx="2131039" cy="2400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614</Words>
  <Application>Microsoft Office PowerPoint</Application>
  <PresentationFormat>On-screen Show (4:3)</PresentationFormat>
  <Paragraphs>82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Office Theme</vt:lpstr>
      <vt:lpstr>Default Design</vt:lpstr>
      <vt:lpstr>1_Office Theme</vt:lpstr>
      <vt:lpstr>Layers of the Earth</vt:lpstr>
      <vt:lpstr>Essential Question: How are layers of the Earth different from one another?</vt:lpstr>
      <vt:lpstr>The Earth is made up of 3 main layers:</vt:lpstr>
      <vt:lpstr>Think of the layers of the Earth like the layers of a cake.</vt:lpstr>
      <vt:lpstr>Use the Layers of the Earth Foldable to take notes</vt:lpstr>
      <vt:lpstr>Crust</vt:lpstr>
      <vt:lpstr>Crust</vt:lpstr>
      <vt:lpstr>The Earth’s crust is like the skin of an apple. Turn to an elbow partner and discuss why this statement is true. Next, come up with another example.</vt:lpstr>
      <vt:lpstr>Mantle</vt:lpstr>
      <vt:lpstr>Mantle</vt:lpstr>
      <vt:lpstr>Core</vt:lpstr>
      <vt:lpstr>Outer  Core</vt:lpstr>
      <vt:lpstr>Inner  Core</vt:lpstr>
      <vt:lpstr>The Earth is like a peach or a boiled egg. Turn to a seat partner and discuss these analogies. Come up with another analogy and be prepared to share.</vt:lpstr>
      <vt:lpstr>PowerPoint Presentation</vt:lpstr>
      <vt:lpstr>PowerPoint Presentation</vt:lpstr>
      <vt:lpstr>The lithosphere (crust and upper mantle) is divided into separate plates which move very slowly in response to the “convecting” part of the mantle.</vt:lpstr>
      <vt:lpstr>What do these two images tell us about the layers of the Earth?</vt:lpstr>
      <vt:lpstr>Temperature increases as depth increases</vt:lpstr>
      <vt:lpstr>Look at the information in the graph and table below. What’s the relationship between depth and density/pressure?</vt:lpstr>
      <vt:lpstr>Density and Pressure increase as depth increases</vt:lpstr>
      <vt:lpstr>Add this statement to the arrow going down on your foldable.</vt:lpstr>
      <vt:lpstr>Which layer of the Earth has the greatest temperature, pressure, and density?</vt:lpstr>
      <vt:lpstr>The earth is layered with a lithosphere (crust and uppermost mantle), convecting mantle, and  a dense metallic core. </vt:lpstr>
      <vt:lpstr>PowerPoint Presentation</vt:lpstr>
      <vt:lpstr>Layers of the Earth Review</vt:lpstr>
      <vt:lpstr>Summarizing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Layers of the Earth</dc:title>
  <cp:lastModifiedBy>Lynch Harlow, Susan Y</cp:lastModifiedBy>
  <cp:revision>1</cp:revision>
  <cp:lastPrinted>2017-09-27T20:57:39Z</cp:lastPrinted>
  <dcterms:modified xsi:type="dcterms:W3CDTF">2017-09-28T00:55:35Z</dcterms:modified>
</cp:coreProperties>
</file>